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sldIdLst>
    <p:sldId id="487" r:id="rId4"/>
    <p:sldId id="480" r:id="rId5"/>
    <p:sldId id="489" r:id="rId6"/>
    <p:sldId id="354" r:id="rId7"/>
    <p:sldId id="394" r:id="rId8"/>
    <p:sldId id="490" r:id="rId9"/>
    <p:sldId id="491" r:id="rId10"/>
    <p:sldId id="471" r:id="rId11"/>
    <p:sldId id="475" r:id="rId12"/>
    <p:sldId id="492" r:id="rId13"/>
    <p:sldId id="474" r:id="rId14"/>
    <p:sldId id="493" r:id="rId15"/>
    <p:sldId id="494" r:id="rId16"/>
    <p:sldId id="473" r:id="rId17"/>
    <p:sldId id="355" r:id="rId18"/>
    <p:sldId id="495" r:id="rId19"/>
    <p:sldId id="496" r:id="rId20"/>
    <p:sldId id="497" r:id="rId21"/>
    <p:sldId id="498" r:id="rId22"/>
    <p:sldId id="499" r:id="rId23"/>
    <p:sldId id="500" r:id="rId24"/>
    <p:sldId id="501" r:id="rId25"/>
    <p:sldId id="502" r:id="rId26"/>
    <p:sldId id="503" r:id="rId27"/>
    <p:sldId id="504" r:id="rId28"/>
    <p:sldId id="505" r:id="rId29"/>
    <p:sldId id="506" r:id="rId30"/>
    <p:sldId id="507" r:id="rId31"/>
    <p:sldId id="508" r:id="rId32"/>
    <p:sldId id="509" r:id="rId33"/>
    <p:sldId id="510" r:id="rId34"/>
    <p:sldId id="511" r:id="rId35"/>
    <p:sldId id="512" r:id="rId36"/>
    <p:sldId id="513" r:id="rId37"/>
    <p:sldId id="514" r:id="rId38"/>
    <p:sldId id="515" r:id="rId39"/>
    <p:sldId id="516" r:id="rId40"/>
    <p:sldId id="517" r:id="rId41"/>
    <p:sldId id="518" r:id="rId42"/>
    <p:sldId id="519" r:id="rId43"/>
    <p:sldId id="520" r:id="rId44"/>
    <p:sldId id="521" r:id="rId45"/>
    <p:sldId id="522" r:id="rId46"/>
    <p:sldId id="523" r:id="rId47"/>
    <p:sldId id="524" r:id="rId48"/>
    <p:sldId id="525" r:id="rId49"/>
    <p:sldId id="526" r:id="rId50"/>
    <p:sldId id="527" r:id="rId51"/>
    <p:sldId id="528" r:id="rId52"/>
    <p:sldId id="529" r:id="rId53"/>
    <p:sldId id="530" r:id="rId54"/>
    <p:sldId id="531" r:id="rId55"/>
    <p:sldId id="532" r:id="rId56"/>
    <p:sldId id="533" r:id="rId57"/>
    <p:sldId id="534" r:id="rId58"/>
    <p:sldId id="535" r:id="rId59"/>
    <p:sldId id="536" r:id="rId60"/>
    <p:sldId id="537" r:id="rId61"/>
    <p:sldId id="538" r:id="rId62"/>
    <p:sldId id="539" r:id="rId63"/>
    <p:sldId id="540" r:id="rId64"/>
    <p:sldId id="541" r:id="rId65"/>
    <p:sldId id="542" r:id="rId66"/>
    <p:sldId id="543" r:id="rId67"/>
    <p:sldId id="544" r:id="rId68"/>
    <p:sldId id="545" r:id="rId69"/>
    <p:sldId id="546" r:id="rId70"/>
    <p:sldId id="547" r:id="rId71"/>
    <p:sldId id="548" r:id="rId72"/>
    <p:sldId id="549" r:id="rId73"/>
    <p:sldId id="550" r:id="rId74"/>
    <p:sldId id="551" r:id="rId75"/>
    <p:sldId id="552" r:id="rId76"/>
    <p:sldId id="553" r:id="rId77"/>
    <p:sldId id="554" r:id="rId78"/>
    <p:sldId id="555" r:id="rId79"/>
    <p:sldId id="556" r:id="rId80"/>
    <p:sldId id="557" r:id="rId81"/>
    <p:sldId id="558" r:id="rId82"/>
    <p:sldId id="559" r:id="rId83"/>
    <p:sldId id="560" r:id="rId84"/>
    <p:sldId id="561" r:id="rId85"/>
    <p:sldId id="562" r:id="rId86"/>
    <p:sldId id="563" r:id="rId87"/>
    <p:sldId id="564" r:id="rId88"/>
    <p:sldId id="565" r:id="rId89"/>
    <p:sldId id="566" r:id="rId90"/>
    <p:sldId id="567" r:id="rId91"/>
    <p:sldId id="568" r:id="rId92"/>
    <p:sldId id="569" r:id="rId93"/>
    <p:sldId id="570" r:id="rId94"/>
    <p:sldId id="571" r:id="rId95"/>
    <p:sldId id="572" r:id="rId96"/>
    <p:sldId id="573" r:id="rId97"/>
    <p:sldId id="574" r:id="rId98"/>
    <p:sldId id="575" r:id="rId99"/>
    <p:sldId id="576" r:id="rId100"/>
    <p:sldId id="577" r:id="rId101"/>
    <p:sldId id="578" r:id="rId102"/>
    <p:sldId id="579" r:id="rId103"/>
    <p:sldId id="580" r:id="rId104"/>
    <p:sldId id="581" r:id="rId105"/>
    <p:sldId id="582" r:id="rId106"/>
    <p:sldId id="583" r:id="rId107"/>
    <p:sldId id="584" r:id="rId108"/>
    <p:sldId id="585" r:id="rId109"/>
    <p:sldId id="586" r:id="rId110"/>
    <p:sldId id="587" r:id="rId111"/>
    <p:sldId id="588" r:id="rId112"/>
    <p:sldId id="589" r:id="rId113"/>
    <p:sldId id="590" r:id="rId114"/>
    <p:sldId id="591" r:id="rId115"/>
    <p:sldId id="592" r:id="rId1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61" autoAdjust="0"/>
    <p:restoredTop sz="95755"/>
  </p:normalViewPr>
  <p:slideViewPr>
    <p:cSldViewPr snapToGrid="0" snapToObjects="1">
      <p:cViewPr varScale="1">
        <p:scale>
          <a:sx n="124" d="100"/>
          <a:sy n="124" d="100"/>
        </p:scale>
        <p:origin x="114" y="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presProps" Target="presProps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viewProps" Target="viewProp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E3B79-0500-D649-90C1-019E93C00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40CBC7-CF50-2A48-A5EE-73459E72F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FFA470-542D-E143-A263-D65D3306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A005A2-6F92-E64D-8A77-92C09DC4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52825F-2500-AA46-A5DE-8FC9F6BE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66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21D7A-3B72-AF47-AD59-ED4636BF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79EA07-D792-9248-86E7-60BB75B75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CF54B4-6F66-C94C-8E5E-BFEC07EE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248349-4DA1-5443-88F7-B199804A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C6B6E3-E85E-3947-A0CB-EE2417AC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19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CA72E3-8237-BF4E-AD88-632880363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36EBCF-9AC8-DB4A-8F23-DCBD7568F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E9BD3A-DB09-FC47-9439-7173213E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084376-2A17-7A4C-B095-EF23DC345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CE835D-CE75-2246-92E8-D00BC4A7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2931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39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2244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8212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3581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054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93149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7593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624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3BCD9-D698-8C4E-8064-92BF8A11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8B409E-EF4B-664E-9F44-36CDF3B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054AB8-C50A-8C45-BFB7-A9D5CE8B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0B6220-9DCC-904A-B1F4-8A68FE3D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ACEC2D-363C-4743-8BD1-F6B5F10F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08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47848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0997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31892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2250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01298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28653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7346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13438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642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373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1843E-862A-C641-A79C-8B3543F4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ADB211-BB36-E14E-9555-C18EF033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1DB77D-C3D9-5D48-B24A-138FE99E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5FC4C2-7584-674C-8229-113034B1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61C87-F8B3-E048-8462-C6930ACB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8873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32380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94930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32604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924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BCD94-5F89-274A-A076-80DE93A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1B682F-3026-9642-8DE5-910340BC7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AFCC1C-C5DC-954F-9C2C-C0090D33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1EA788-B17D-B74B-B4D3-873E6E9B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ECF90E-EECB-654D-8454-B268008B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CFE1B8-BA7F-DA4E-8140-0E1D6B25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074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3D4F1-6694-3A42-ABCD-F1DC66C7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7CFDB1-8C47-A943-A045-2FF780F0B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70AB81-6E3E-144C-9E69-CC63BD817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6E86BF-5999-B34B-9AA6-D18824145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1FA3BF-218C-A04F-A420-76F6A6BB7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9495BE-765E-4B48-8A53-E2FDD63E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43FE7FA-9800-CD4B-A1A4-DF988F02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0F629CD-84A2-5249-ADF6-A3B73218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6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A46F0-4BA6-7946-8D18-A530214D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F67559-EA1B-8047-94D6-1E8E5CD3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61CA60-B210-E344-BD7B-5F753C1F6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A54F4E-3DB3-EC43-A748-F2801452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35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DA1379E-285B-654B-BF8E-B878E147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CFE5AC-3B84-6A47-97A0-8A954C5D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C032AA-2F87-6543-8C6B-7CE97CCD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7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55AF6-9A52-3441-BB6E-C9F9B301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B36985-7F04-B143-8B37-F02A965D6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7F2E49-3C7E-084C-B19E-42671CB1B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4CE952-5018-6440-82EB-E45C6219E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6764D7-109F-184B-BC2D-6BBD0CA4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8EDD39-C3C6-AC46-A540-C388A8CE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77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13F1A-C8D5-A642-B820-E721DA4F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EA6275F-E87A-D443-A2FF-31D56F129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DD9D9-DA6B-7849-ABC9-2CD7AAC2F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DDFB4E-AB33-5245-AA32-263EBAB3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3A220D-CF57-404E-B9A2-AA055016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2C9892-5F8A-9646-9FCE-75166F01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16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FDCDF-4ACE-F84C-8924-F04544E6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331DD0-4E40-2C44-9BAD-551B8205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DADBF8-3A66-4C41-8276-98B6F9432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3791-609A-BA4F-85E7-775ECC5AEB58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60DD1-6D98-6F44-8AB6-1F91E57CC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001B6-75BC-2D45-8411-E6886324D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46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1330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22.07.2025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4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0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3593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000" b="1" dirty="0">
                <a:solidFill>
                  <a:schemeClr val="bg1"/>
                </a:solidFill>
              </a:rPr>
              <a:t>Задача семантической сегментации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Другие задачи компьютерного зрения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3.1.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0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Билинейная интерполяция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4" descr="image-5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/>
          <a:srcRect t="46735"/>
          <a:stretch/>
        </p:blipFill>
        <p:spPr>
          <a:xfrm>
            <a:off x="1069975" y="3647326"/>
            <a:ext cx="10283825" cy="2860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CBDF5F-8F3F-B44F-CB3C-3314CAE3B322}"/>
              </a:ext>
            </a:extLst>
          </p:cNvPr>
          <p:cNvSpPr txBox="1"/>
          <p:nvPr/>
        </p:nvSpPr>
        <p:spPr>
          <a:xfrm>
            <a:off x="1222375" y="1219200"/>
            <a:ext cx="101314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практике как правило считается, что старые значения пикселей будут в углах интерполируемого квадрата</a:t>
            </a:r>
            <a:r>
              <a:rPr lang="ru-RU" dirty="0">
                <a:solidFill>
                  <a:schemeClr val="bg1"/>
                </a:solidFill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Можно взять 4 точки и провести линии между ними.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Затем на этих линиях отложить новые точки.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Затем для этих новых точек провести промежуточные линии внутри образовавшегося четырехугольника.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Таким образом можно провести интерполяцию в несколько раз.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интерполяция может быть не только повышающей, но и понижающей разрешение.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123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4E0B7-E4EB-8578-B756-8EA870F6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B038D8-CFF3-1950-29D3-CD8FE14E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Назовите основную особенность расширенной свертки: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За счет разряженного ядра свертка позволяет перекрыть большее рецептивное поле.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Число параметров расширенной свертки выше, чем для обычной.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Расширенная свертка призвана сократить число параметров сети.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0673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4E0B7-E4EB-8578-B756-8EA870F6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B038D8-CFF3-1950-29D3-CD8FE14E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2. Назовите основную идею блока </a:t>
            </a:r>
            <a:r>
              <a:rPr lang="en-US" dirty="0" err="1"/>
              <a:t>Atorus</a:t>
            </a:r>
            <a:r>
              <a:rPr lang="en-US" dirty="0"/>
              <a:t> SPP</a:t>
            </a:r>
            <a:r>
              <a:rPr lang="ru-RU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Блок </a:t>
            </a:r>
            <a:r>
              <a:rPr lang="en-US" dirty="0"/>
              <a:t>ASPP</a:t>
            </a:r>
            <a:r>
              <a:rPr lang="ru-RU" dirty="0"/>
              <a:t> позволяет учесть контекстную информацию в разных масштабах перед формированием итоговых карт признаков.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Блок </a:t>
            </a:r>
            <a:r>
              <a:rPr lang="en-US" dirty="0"/>
              <a:t>ASPP</a:t>
            </a:r>
            <a:r>
              <a:rPr lang="ru-RU" dirty="0"/>
              <a:t> призван заменить последовательность расширенных сверток на их параллельное соединение.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Блок </a:t>
            </a:r>
            <a:r>
              <a:rPr lang="en-US" dirty="0"/>
              <a:t>ASPP </a:t>
            </a:r>
            <a:r>
              <a:rPr lang="ru-RU" dirty="0"/>
              <a:t>позволяет снизить общие число параметров нейронной сети при сохранении точности. 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279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4E0B7-E4EB-8578-B756-8EA870F6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B038D8-CFF3-1950-29D3-CD8FE14E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Назовите основную идею </a:t>
            </a:r>
            <a:r>
              <a:rPr lang="en-US" dirty="0"/>
              <a:t>DeepLab3+</a:t>
            </a:r>
            <a:r>
              <a:rPr lang="ru-RU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Совмещение подходов </a:t>
            </a:r>
            <a:r>
              <a:rPr lang="ru-RU" dirty="0" err="1"/>
              <a:t>энкодер</a:t>
            </a:r>
            <a:r>
              <a:rPr lang="ru-RU" dirty="0"/>
              <a:t>-декодер и блока </a:t>
            </a:r>
            <a:r>
              <a:rPr lang="ru-RU" dirty="0" err="1"/>
              <a:t>A</a:t>
            </a:r>
            <a:r>
              <a:rPr lang="en-US" dirty="0"/>
              <a:t>SPP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Использование </a:t>
            </a:r>
            <a:r>
              <a:rPr lang="ru-RU" dirty="0" err="1"/>
              <a:t>энкодера</a:t>
            </a:r>
            <a:r>
              <a:rPr lang="ru-RU" dirty="0"/>
              <a:t> X</a:t>
            </a:r>
            <a:r>
              <a:rPr lang="en-US" dirty="0" err="1"/>
              <a:t>ception</a:t>
            </a:r>
            <a:r>
              <a:rPr lang="en-US" dirty="0"/>
              <a:t> </a:t>
            </a:r>
            <a:r>
              <a:rPr lang="ru-RU" dirty="0"/>
              <a:t>и головной части </a:t>
            </a:r>
            <a:r>
              <a:rPr lang="en-US" dirty="0"/>
              <a:t>DeepLab3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Использование </a:t>
            </a:r>
            <a:r>
              <a:rPr lang="ru-RU" dirty="0" err="1"/>
              <a:t>энкодера</a:t>
            </a:r>
            <a:r>
              <a:rPr lang="ru-RU" dirty="0"/>
              <a:t> X</a:t>
            </a:r>
            <a:r>
              <a:rPr lang="en-US" dirty="0" err="1"/>
              <a:t>ception</a:t>
            </a:r>
            <a:r>
              <a:rPr lang="en-US" dirty="0"/>
              <a:t> </a:t>
            </a:r>
            <a:r>
              <a:rPr lang="ru-RU" dirty="0"/>
              <a:t>и головной части </a:t>
            </a:r>
            <a:r>
              <a:rPr lang="en-US" dirty="0" err="1"/>
              <a:t>DeepLab</a:t>
            </a:r>
            <a:r>
              <a:rPr lang="ru-RU" dirty="0"/>
              <a:t>2. 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01370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4E0B7-E4EB-8578-B756-8EA870F6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B038D8-CFF3-1950-29D3-CD8FE14E5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13" y="1341531"/>
            <a:ext cx="10515600" cy="5151344"/>
          </a:xfrm>
        </p:spPr>
        <p:txBody>
          <a:bodyPr>
            <a:normAutofit fontScale="92500"/>
          </a:bodyPr>
          <a:lstStyle/>
          <a:p>
            <a:r>
              <a:rPr lang="ru-RU" dirty="0"/>
              <a:t>1. Назовите два утверждения, соответствующие основам подхода </a:t>
            </a:r>
            <a:r>
              <a:rPr lang="en-US" dirty="0"/>
              <a:t>DeepLab3+</a:t>
            </a:r>
            <a:r>
              <a:rPr lang="ru-RU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Использовать </a:t>
            </a:r>
            <a:r>
              <a:rPr lang="en-US" dirty="0"/>
              <a:t>ASSP </a:t>
            </a:r>
            <a:r>
              <a:rPr lang="en-US" dirty="0" err="1"/>
              <a:t>с</a:t>
            </a:r>
            <a:r>
              <a:rPr lang="ru-RU" dirty="0"/>
              <a:t>совместно с подходом </a:t>
            </a:r>
            <a:r>
              <a:rPr lang="ru-RU" dirty="0" err="1"/>
              <a:t>энкодер</a:t>
            </a:r>
            <a:r>
              <a:rPr lang="ru-RU" dirty="0"/>
              <a:t>-декодер для учета большего объема информации.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Блок </a:t>
            </a:r>
            <a:r>
              <a:rPr lang="en-US" dirty="0"/>
              <a:t>ASSP</a:t>
            </a:r>
            <a:r>
              <a:rPr lang="ru-RU" dirty="0"/>
              <a:t> позволяет </a:t>
            </a:r>
            <a:r>
              <a:rPr lang="ru-RU" dirty="0" err="1"/>
              <a:t>учитвать</a:t>
            </a:r>
            <a:r>
              <a:rPr lang="ru-RU" dirty="0"/>
              <a:t> мелкие детали и контекст для каждого класса.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Блок </a:t>
            </a:r>
            <a:r>
              <a:rPr lang="en-US" dirty="0"/>
              <a:t>ASPP </a:t>
            </a:r>
            <a:r>
              <a:rPr lang="ru-RU" dirty="0"/>
              <a:t>позволяет снизить общие число параметров нейронной сети при сохранении точности. 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Использование нескольких декодеров на разных стадиях работы </a:t>
            </a:r>
            <a:r>
              <a:rPr lang="ru-RU" dirty="0" err="1"/>
              <a:t>энкодера</a:t>
            </a:r>
            <a:r>
              <a:rPr lang="ru-RU" dirty="0"/>
              <a:t> позволяет максимально учесть информацию исходного изображения.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Использование разных масштабов изображения для нескольких </a:t>
            </a:r>
            <a:r>
              <a:rPr lang="ru-RU" dirty="0" err="1"/>
              <a:t>энкодеров</a:t>
            </a:r>
            <a:r>
              <a:rPr lang="ru-RU" dirty="0"/>
              <a:t> позволяет максимально учесть информацию исходного изображения.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Использование вместо </a:t>
            </a:r>
            <a:r>
              <a:rPr lang="en-US" dirty="0"/>
              <a:t>ASPP </a:t>
            </a:r>
            <a:r>
              <a:rPr lang="en-US" dirty="0" err="1"/>
              <a:t>п</a:t>
            </a:r>
            <a:r>
              <a:rPr lang="ru-RU" dirty="0" err="1"/>
              <a:t>ространственного</a:t>
            </a:r>
            <a:r>
              <a:rPr lang="ru-RU" dirty="0"/>
              <a:t> пирамидального макс-</a:t>
            </a:r>
            <a:r>
              <a:rPr lang="ru-RU" dirty="0" err="1"/>
              <a:t>пулинга</a:t>
            </a:r>
            <a:r>
              <a:rPr lang="ru-RU" dirty="0"/>
              <a:t> позволяет ускорить работу сети.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Использование каскадных сверток в </a:t>
            </a:r>
            <a:r>
              <a:rPr lang="en-US" dirty="0"/>
              <a:t>ASPP </a:t>
            </a:r>
            <a:r>
              <a:rPr lang="ru-RU" dirty="0"/>
              <a:t>позволяет ускорить работу сети.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64725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4E0B7-E4EB-8578-B756-8EA870F6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B038D8-CFF3-1950-29D3-CD8FE14E5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13" y="1341531"/>
            <a:ext cx="10515600" cy="515134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2. Назовите </a:t>
            </a:r>
            <a:r>
              <a:rPr lang="ru-RU" u="sng" dirty="0"/>
              <a:t>два утверждения</a:t>
            </a:r>
            <a:r>
              <a:rPr lang="ru-RU" dirty="0"/>
              <a:t>, соответствующие основам подхода расширенная свертка: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Следует использовать несколько расширенных сверток с разным шагом, так получается учет разных масштабов </a:t>
            </a:r>
            <a:r>
              <a:rPr lang="ru-RU" dirty="0" err="1"/>
              <a:t>сементического</a:t>
            </a:r>
            <a:r>
              <a:rPr lang="ru-RU" dirty="0"/>
              <a:t> контекста.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Возможны варианты нескольких последовательных или параллельных сверток с увеличивающимся шагом.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Расширенная свертка эквивалентна нескольким классическим сверткам + </a:t>
            </a:r>
            <a:r>
              <a:rPr lang="ru-RU" dirty="0" err="1"/>
              <a:t>пулинг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Расширенная свертка позволяет значительно снизить число слоев (глубину) в </a:t>
            </a:r>
            <a:r>
              <a:rPr lang="ru-RU" dirty="0" err="1"/>
              <a:t>энкодере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Расширенная свертка позволяет ускорить работу </a:t>
            </a:r>
            <a:r>
              <a:rPr lang="ru-RU" dirty="0" err="1"/>
              <a:t>энкодера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Расширенная свертка позволяет декодировать признаки разных масштабов с максимальным </a:t>
            </a:r>
            <a:r>
              <a:rPr lang="ru-RU"/>
              <a:t>сохранением информации.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84864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4E0B7-E4EB-8578-B756-8EA870F6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/>
          </p:nvPr>
        </p:nvGraphicFramePr>
        <p:xfrm>
          <a:off x="2031845" y="1038185"/>
          <a:ext cx="7265775" cy="6841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9836">
                  <a:extLst>
                    <a:ext uri="{9D8B030D-6E8A-4147-A177-3AD203B41FA5}">
                      <a16:colId xmlns:a16="http://schemas.microsoft.com/office/drawing/2014/main" val="1876479909"/>
                    </a:ext>
                  </a:extLst>
                </a:gridCol>
                <a:gridCol w="5965939">
                  <a:extLst>
                    <a:ext uri="{9D8B030D-6E8A-4147-A177-3AD203B41FA5}">
                      <a16:colId xmlns:a16="http://schemas.microsoft.com/office/drawing/2014/main" val="2087100719"/>
                    </a:ext>
                  </a:extLst>
                </a:gridCol>
              </a:tblGrid>
              <a:tr h="430489"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DeepLab</a:t>
                      </a:r>
                      <a:r>
                        <a:rPr lang="en-US" sz="900" dirty="0">
                          <a:effectLst/>
                        </a:rPr>
                        <a:t> V1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>
                        <a:effectLst/>
                      </a:endParaRP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extLst>
                  <a:ext uri="{0D108BD9-81ED-4DB2-BD59-A6C34878D82A}">
                    <a16:rowId xmlns:a16="http://schemas.microsoft.com/office/drawing/2014/main" val="1618444218"/>
                  </a:ext>
                </a:extLst>
              </a:tr>
              <a:tr h="1881195"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DeepLab</a:t>
                      </a:r>
                      <a:r>
                        <a:rPr lang="en-US" sz="900" dirty="0">
                          <a:effectLst/>
                        </a:rPr>
                        <a:t> V2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extLst>
                  <a:ext uri="{0D108BD9-81ED-4DB2-BD59-A6C34878D82A}">
                    <a16:rowId xmlns:a16="http://schemas.microsoft.com/office/drawing/2014/main" val="3732817250"/>
                  </a:ext>
                </a:extLst>
              </a:tr>
              <a:tr h="1055077"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DeepLab</a:t>
                      </a:r>
                      <a:r>
                        <a:rPr lang="en-US" sz="900" dirty="0">
                          <a:effectLst/>
                        </a:rPr>
                        <a:t> V3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extLst>
                  <a:ext uri="{0D108BD9-81ED-4DB2-BD59-A6C34878D82A}">
                    <a16:rowId xmlns:a16="http://schemas.microsoft.com/office/drawing/2014/main" val="4114724736"/>
                  </a:ext>
                </a:extLst>
              </a:tr>
              <a:tr h="1737135"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DeepLab</a:t>
                      </a:r>
                      <a:r>
                        <a:rPr lang="en-US" sz="900" dirty="0">
                          <a:effectLst/>
                        </a:rPr>
                        <a:t> V3+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extLst>
                  <a:ext uri="{0D108BD9-81ED-4DB2-BD59-A6C34878D82A}">
                    <a16:rowId xmlns:a16="http://schemas.microsoft.com/office/drawing/2014/main" val="2528203458"/>
                  </a:ext>
                </a:extLst>
              </a:tr>
              <a:tr h="1737135"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PSPNet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extLst>
                  <a:ext uri="{0D108BD9-81ED-4DB2-BD59-A6C34878D82A}">
                    <a16:rowId xmlns:a16="http://schemas.microsoft.com/office/drawing/2014/main" val="798091863"/>
                  </a:ext>
                </a:extLst>
              </a:tr>
            </a:tbl>
          </a:graphicData>
        </a:graphic>
      </p:graphicFrame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25"/>
          <a:stretch>
            <a:fillRect/>
          </a:stretch>
        </p:blipFill>
        <p:spPr bwMode="auto">
          <a:xfrm>
            <a:off x="4901559" y="1024745"/>
            <a:ext cx="2777329" cy="1261815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028" name="Picture 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73"/>
          <a:stretch>
            <a:fillRect/>
          </a:stretch>
        </p:blipFill>
        <p:spPr bwMode="auto">
          <a:xfrm>
            <a:off x="4633758" y="1469781"/>
            <a:ext cx="4248150" cy="1771650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027" name="Рисунок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592" y="3373490"/>
            <a:ext cx="2401152" cy="1245759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026" name="Рисунок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559" y="4841904"/>
            <a:ext cx="2312681" cy="1436839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025" name="Рисунок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437" y="6169992"/>
            <a:ext cx="3016615" cy="1300496"/>
          </a:xfrm>
          <a:prstGeom prst="rect">
            <a:avLst/>
          </a:prstGeom>
          <a:solidFill>
            <a:srgbClr val="F2F2F2"/>
          </a:solidFill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735388" y="3651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поставьте соответствия</a:t>
            </a: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754438" y="14954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47455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8678" y="1119500"/>
            <a:ext cx="11600335" cy="3353440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Для</a:t>
            </a:r>
            <a:r>
              <a:rPr lang="ru-RU" sz="2200" dirty="0">
                <a:solidFill>
                  <a:schemeClr val="bg1"/>
                </a:solidFill>
              </a:rPr>
              <a:t> повышения точности предложено корректировать границы каждого сегмента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метод </a:t>
            </a:r>
            <a:r>
              <a:rPr lang="en-US" sz="2200" dirty="0">
                <a:solidFill>
                  <a:schemeClr val="bg1"/>
                </a:solidFill>
              </a:rPr>
              <a:t>Conditional Randoms Fields (</a:t>
            </a:r>
            <a:r>
              <a:rPr lang="en" sz="2200" dirty="0">
                <a:solidFill>
                  <a:schemeClr val="bg1"/>
                </a:solidFill>
              </a:rPr>
              <a:t>Fully connected pairwise CRF or </a:t>
            </a:r>
            <a:r>
              <a:rPr lang="en" sz="2200" dirty="0" err="1">
                <a:solidFill>
                  <a:schemeClr val="bg1"/>
                </a:solidFill>
              </a:rPr>
              <a:t>DenseCFR</a:t>
            </a:r>
            <a:r>
              <a:rPr lang="en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2"/>
            <a:r>
              <a:rPr lang="ru-RU" dirty="0">
                <a:solidFill>
                  <a:schemeClr val="bg1"/>
                </a:solidFill>
              </a:rPr>
              <a:t>Метод семантической сегментации из числа классических методов компьютерного зрения 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основе м</a:t>
            </a:r>
            <a:r>
              <a:rPr lang="en" dirty="0" err="1">
                <a:solidFill>
                  <a:schemeClr val="bg1"/>
                </a:solidFill>
              </a:rPr>
              <a:t>е</a:t>
            </a:r>
            <a:r>
              <a:rPr lang="ru-RU" dirty="0" err="1">
                <a:solidFill>
                  <a:schemeClr val="bg1"/>
                </a:solidFill>
              </a:rPr>
              <a:t>тод</a:t>
            </a:r>
            <a:r>
              <a:rPr lang="ru-RU" dirty="0">
                <a:solidFill>
                  <a:schemeClr val="bg1"/>
                </a:solidFill>
              </a:rPr>
              <a:t> является аналогом </a:t>
            </a:r>
            <a:r>
              <a:rPr lang="ru-RU" dirty="0" err="1">
                <a:solidFill>
                  <a:schemeClr val="bg1"/>
                </a:solidFill>
              </a:rPr>
              <a:t>билитерального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размытия </a:t>
            </a:r>
          </a:p>
          <a:p>
            <a:pPr lvl="3"/>
            <a:r>
              <a:rPr lang="ru-RU" sz="2000" dirty="0">
                <a:solidFill>
                  <a:schemeClr val="bg1"/>
                </a:solidFill>
              </a:rPr>
              <a:t>Цель метода размытие объектов с сохранением их границ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CFR </a:t>
            </a:r>
            <a:r>
              <a:rPr lang="ru-RU" dirty="0">
                <a:solidFill>
                  <a:schemeClr val="bg1"/>
                </a:solidFill>
              </a:rPr>
              <a:t>для каждой пары пикселей используют сумму билатерального и классического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фильтров с коэффициентом 1 если пиксели классифицированы как разные классы и 0 если как один класс.</a:t>
            </a:r>
            <a:endParaRPr lang="en" dirty="0">
              <a:solidFill>
                <a:schemeClr val="bg1"/>
              </a:solidFill>
            </a:endParaRPr>
          </a:p>
          <a:p>
            <a:pPr lvl="2"/>
            <a:r>
              <a:rPr lang="ru-RU" dirty="0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R </a:t>
            </a:r>
            <a:r>
              <a:rPr lang="ru-RU" dirty="0">
                <a:solidFill>
                  <a:schemeClr val="bg1"/>
                </a:solidFill>
              </a:rPr>
              <a:t>добавляет несколько % к точности, но замедляет работу сети и делает ее не </a:t>
            </a:r>
            <a:r>
              <a:rPr lang="en-US" dirty="0">
                <a:solidFill>
                  <a:schemeClr val="bg1"/>
                </a:solidFill>
              </a:rPr>
              <a:t>end-to-end </a:t>
            </a:r>
            <a:r>
              <a:rPr lang="ru-RU" dirty="0">
                <a:solidFill>
                  <a:schemeClr val="bg1"/>
                </a:solidFill>
              </a:rPr>
              <a:t>что усложняет реализацию</a:t>
            </a:r>
            <a:endParaRPr lang="en-US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9684902-40FC-494B-8D30-822C2F36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56" y="4853907"/>
            <a:ext cx="5679424" cy="18295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pSp>
        <p:nvGrpSpPr>
          <p:cNvPr id="6" name="Группа 5"/>
          <p:cNvGrpSpPr/>
          <p:nvPr/>
        </p:nvGrpSpPr>
        <p:grpSpPr>
          <a:xfrm>
            <a:off x="7377735" y="4217563"/>
            <a:ext cx="4562804" cy="2580314"/>
            <a:chOff x="7259626" y="4053839"/>
            <a:chExt cx="4795214" cy="2732715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7259626" y="4053839"/>
              <a:ext cx="4795214" cy="27327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1BD8F18E-78FE-E143-AB29-7EB935BB4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735" r="-1496"/>
            <a:stretch/>
          </p:blipFill>
          <p:spPr>
            <a:xfrm>
              <a:off x="7419646" y="4206240"/>
              <a:ext cx="4520893" cy="24658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5" name="Прямоугольник 4"/>
            <p:cNvSpPr/>
            <p:nvPr/>
          </p:nvSpPr>
          <p:spPr>
            <a:xfrm>
              <a:off x="7492036" y="4206240"/>
              <a:ext cx="1594814" cy="34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9159240" y="4206240"/>
              <a:ext cx="32004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10894012" y="4206240"/>
              <a:ext cx="320040" cy="4191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678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 err="1">
                <a:solidFill>
                  <a:schemeClr val="bg1"/>
                </a:solidFill>
              </a:rPr>
              <a:t>DilatedNet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на 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такой свертки: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C66CA6-E331-5E4F-BA3D-DF08064B5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36" y="3091541"/>
            <a:ext cx="2670614" cy="189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DA0EAE-B665-2D44-B6DC-F9E99D947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995" y="3077024"/>
            <a:ext cx="2691042" cy="191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2DA3EE-3370-6C43-B7F4-08C62EE01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882" y="3077024"/>
            <a:ext cx="2691042" cy="191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ABBA18F-A0EF-1C47-8272-F80CB2C4E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769" y="3046607"/>
            <a:ext cx="2733847" cy="194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2AB8F55-D3F7-AC41-8736-AF9051454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91" y="4846382"/>
            <a:ext cx="2733847" cy="194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2F3B472-51AD-0D4D-B527-37EA4A7F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383" y="4867458"/>
            <a:ext cx="2670614" cy="189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8ED29FF-25F1-5C4D-88CA-ACA69519A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306" y="4907345"/>
            <a:ext cx="2910195" cy="190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7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Деформированная свертка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4200" y="1231900"/>
            <a:ext cx="10769600" cy="49450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Можно пойти дальше и не просто расширить свертку, а еще и обучить смещения – будет деформированная свертка.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Используется очень редко.</a:t>
            </a: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91" y="3114811"/>
            <a:ext cx="4188520" cy="360107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417" y="2734431"/>
            <a:ext cx="64770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4022" y="1119500"/>
            <a:ext cx="10789778" cy="5738500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Потеря точности локализации из-за инвариантности свертки.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Предложен тип слоя </a:t>
            </a:r>
            <a:r>
              <a:rPr lang="en-US" sz="2200" dirty="0">
                <a:solidFill>
                  <a:schemeClr val="bg1"/>
                </a:solidFill>
              </a:rPr>
              <a:t>fully connected Conditional Random Field (CRF). </a:t>
            </a:r>
            <a:endParaRPr lang="ru-RU" sz="2200" dirty="0">
              <a:solidFill>
                <a:schemeClr val="bg1"/>
              </a:solidFill>
            </a:endParaRP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Слой включает сглаживание между соседними пикселями для того, чтобы максимизировать вероятность того, что одна область изображения соответствовала одной метке. Также слой по задумке должен учитывать контекст между классами. 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Слой нужен для уточнения границ</a:t>
            </a:r>
          </a:p>
        </p:txBody>
      </p:sp>
      <p:pic>
        <p:nvPicPr>
          <p:cNvPr id="6148" name="Picture 4" descr="https://miro.medium.com/max/1284/1*r7dUU5Gb3LaWCr7tnKYm2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65" y="4194965"/>
            <a:ext cx="5322428" cy="218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958911" y="427363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x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– метка пикселя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. P(xi)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– результат классификации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θij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- фильтр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. µ = 1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если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 xi !=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xj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. µ = 0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если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 xi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xj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hart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Первая часть в скобках – фильтр границ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bilateral filter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), вторя часть гауссов фильтр.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Значения параметров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 σ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 w,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выбираются методом кросс-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валидации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hart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Число итераций для каждого изображения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10.</a:t>
            </a:r>
          </a:p>
        </p:txBody>
      </p:sp>
    </p:spTree>
    <p:extLst>
      <p:ext uri="{BB962C8B-B14F-4D97-AF65-F5344CB8AC3E}">
        <p14:creationId xmlns:p14="http://schemas.microsoft.com/office/powerpoint/2010/main" val="255691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3769"/>
            <a:ext cx="10697308" cy="106942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Транспонированная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произведение</a:t>
                </a:r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b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соответствующих матриц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Обратная 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</a:t>
                </a:r>
              </a:p>
              <a:p>
                <a:pPr marL="623888" indent="7112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 с шагом</a:t>
                </a:r>
                <a:b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позволяет расширить результат</a:t>
                </a:r>
              </a:p>
              <a:p>
                <a:pPr lvl="1"/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На практике операцию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можно опустить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  <a:blipFill>
                <a:blip r:embed="rId2"/>
                <a:stretch>
                  <a:fillRect l="-1896" t="-1972" b="-2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2"/>
          <p:cNvSpPr txBox="1">
            <a:spLocks/>
          </p:cNvSpPr>
          <p:nvPr/>
        </p:nvSpPr>
        <p:spPr>
          <a:xfrm>
            <a:off x="4349808" y="3657925"/>
            <a:ext cx="6482697" cy="3119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360" y="1367386"/>
            <a:ext cx="6195528" cy="3730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317500" y="4438649"/>
            <a:ext cx="5911849" cy="168197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7110992" y="5290825"/>
            <a:ext cx="32191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Для повышения размерности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транспонированная свертка</a:t>
            </a:r>
            <a:br>
              <a:rPr lang="ru-RU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 должна быть с шагом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&gt;1</a:t>
            </a:r>
            <a:endParaRPr lang="ru-RU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260" y="3261560"/>
            <a:ext cx="6021153" cy="187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0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>
                <a:solidFill>
                  <a:schemeClr val="bg1"/>
                </a:solidFill>
              </a:rPr>
              <a:t>DeepLabV2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4022" y="1119500"/>
            <a:ext cx="10789778" cy="5738500"/>
          </a:xfrm>
        </p:spPr>
        <p:txBody>
          <a:bodyPr>
            <a:normAutofit/>
          </a:bodyPr>
          <a:lstStyle/>
          <a:p>
            <a:r>
              <a:rPr lang="ru-RU" sz="2400" b="1" i="1" dirty="0">
                <a:solidFill>
                  <a:schemeClr val="bg1"/>
                </a:solidFill>
              </a:rPr>
              <a:t>Проблема – получить объект в разных масштабах.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i="1" dirty="0">
                <a:solidFill>
                  <a:schemeClr val="bg1"/>
                </a:solidFill>
              </a:rPr>
              <a:t>Решение - использование</a:t>
            </a:r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en-US" sz="2400" b="1" dirty="0" err="1">
                <a:solidFill>
                  <a:schemeClr val="bg1"/>
                </a:solidFill>
              </a:rPr>
              <a:t>Atrous</a:t>
            </a:r>
            <a:r>
              <a:rPr lang="en-US" sz="2400" b="1" dirty="0">
                <a:solidFill>
                  <a:schemeClr val="bg1"/>
                </a:solidFill>
              </a:rPr>
              <a:t> Spatial Pyramid Pooling (ASPP)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Идея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провести </a:t>
            </a:r>
            <a:r>
              <a:rPr lang="en-US" sz="2400" dirty="0" err="1">
                <a:solidFill>
                  <a:schemeClr val="bg1"/>
                </a:solidFill>
              </a:rPr>
              <a:t>atrous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свертку с разным расширением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суммировать вместе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Если объекты одного класса имеют разные масштабы, то </a:t>
            </a:r>
            <a:r>
              <a:rPr lang="en-US" sz="2400" dirty="0">
                <a:solidFill>
                  <a:schemeClr val="bg1"/>
                </a:solidFill>
              </a:rPr>
              <a:t>ASPP </a:t>
            </a:r>
            <a:r>
              <a:rPr lang="ru-RU" sz="2400" dirty="0">
                <a:solidFill>
                  <a:schemeClr val="bg1"/>
                </a:solidFill>
              </a:rPr>
              <a:t>поможет их объединить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194" name="Picture 2" descr="Обзор: DeepLabv1 и DeepLabv2 - Atrous Convolution (Семантическая  сегментация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12" y="3560410"/>
            <a:ext cx="4822825" cy="248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iro.medium.com/max/1000/1*Llh9dQ1ZMBqPMOJSf7WaB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01"/>
          <a:stretch/>
        </p:blipFill>
        <p:spPr bwMode="auto">
          <a:xfrm>
            <a:off x="3139801" y="3520703"/>
            <a:ext cx="2628901" cy="297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86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79462" y="55088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https://medium.com/swlh/review-deeplabv3-semantic-segmentation-52c00ddbf28d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676400" y="45726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https://sh-tsang.medium.com/review-deeplabv3-atrous-separable-convolution-semantic-segmentation-a625f6e83b90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DeepLabV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4022" y="1119500"/>
            <a:ext cx="11627978" cy="5738500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Проблема – повышение резкости границ объектов.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Решение переход к модели </a:t>
            </a:r>
            <a:r>
              <a:rPr lang="en-US" sz="2400" dirty="0">
                <a:solidFill>
                  <a:schemeClr val="bg1"/>
                </a:solidFill>
              </a:rPr>
              <a:t>encoder-decoder.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 постепенно снижение размер карты признаков и сохраняет семантическую информации.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Декодер постепенно восстанавливает пространственную информацию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Для повышения быстродействия используется </a:t>
            </a:r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en-US" sz="2400" b="1" dirty="0" err="1">
                <a:solidFill>
                  <a:schemeClr val="bg1"/>
                </a:solidFill>
              </a:rPr>
              <a:t>atorus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depth-wise separable convolution 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9220" name="Picture 4" descr="https://miro.medium.com/max/700/1*8n__Ky2heYAweOOv9MoKA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62" y="5671453"/>
            <a:ext cx="3847900" cy="9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95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DeepLabV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  <a:r>
              <a:rPr lang="en-US" sz="4800" b="1" dirty="0">
                <a:solidFill>
                  <a:schemeClr val="bg1"/>
                </a:solidFill>
              </a:rPr>
              <a:t>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4022" y="1119500"/>
            <a:ext cx="11236092" cy="40621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Encoder: </a:t>
            </a:r>
            <a:r>
              <a:rPr lang="ru-RU" sz="2400" dirty="0">
                <a:solidFill>
                  <a:schemeClr val="bg1"/>
                </a:solidFill>
              </a:rPr>
              <a:t>все макс-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заменены на </a:t>
            </a:r>
            <a:r>
              <a:rPr lang="en-US" sz="2400" dirty="0" err="1">
                <a:solidFill>
                  <a:schemeClr val="bg1"/>
                </a:solidFill>
              </a:rPr>
              <a:t>atorus</a:t>
            </a:r>
            <a:r>
              <a:rPr lang="en-US" sz="2400" dirty="0">
                <a:solidFill>
                  <a:schemeClr val="bg1"/>
                </a:solidFill>
              </a:rPr>
              <a:t> depth-wise separable convolution.</a:t>
            </a:r>
          </a:p>
          <a:p>
            <a:r>
              <a:rPr lang="en-US" sz="2400" dirty="0">
                <a:solidFill>
                  <a:schemeClr val="bg1"/>
                </a:solidFill>
              </a:rPr>
              <a:t>Decoder: </a:t>
            </a:r>
            <a:r>
              <a:rPr lang="ru-RU" sz="2400" dirty="0">
                <a:solidFill>
                  <a:schemeClr val="bg1"/>
                </a:solidFill>
              </a:rPr>
              <a:t>вместо </a:t>
            </a:r>
            <a:r>
              <a:rPr lang="en-US" sz="2400" dirty="0">
                <a:solidFill>
                  <a:schemeClr val="bg1"/>
                </a:solidFill>
              </a:rPr>
              <a:t>bilinear up-sampling </a:t>
            </a:r>
            <a:r>
              <a:rPr lang="ru-RU" sz="2400" dirty="0">
                <a:solidFill>
                  <a:schemeClr val="bg1"/>
                </a:solidFill>
              </a:rPr>
              <a:t>в </a:t>
            </a:r>
            <a:r>
              <a:rPr lang="en-US" sz="2400" dirty="0">
                <a:solidFill>
                  <a:schemeClr val="bg1"/>
                </a:solidFill>
              </a:rPr>
              <a:t>16</a:t>
            </a:r>
            <a:r>
              <a:rPr lang="ru-RU" sz="2400" dirty="0">
                <a:solidFill>
                  <a:schemeClr val="bg1"/>
                </a:solidFill>
              </a:rPr>
              <a:t> раз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признаки расширяются в 4 раза, свертка </a:t>
            </a:r>
            <a:r>
              <a:rPr lang="en-US" sz="2400" dirty="0">
                <a:solidFill>
                  <a:schemeClr val="bg1"/>
                </a:solidFill>
              </a:rPr>
              <a:t>1 x 1</a:t>
            </a:r>
            <a:r>
              <a:rPr lang="ru-RU" sz="2400" dirty="0">
                <a:solidFill>
                  <a:schemeClr val="bg1"/>
                </a:solidFill>
              </a:rPr>
              <a:t> и объединяются с признаками из </a:t>
            </a:r>
            <a:r>
              <a:rPr lang="ru-RU" sz="2400" dirty="0" err="1">
                <a:solidFill>
                  <a:schemeClr val="bg1"/>
                </a:solidFill>
              </a:rPr>
              <a:t>энкодера</a:t>
            </a:r>
            <a:r>
              <a:rPr lang="ru-RU" sz="2400" dirty="0">
                <a:solidFill>
                  <a:schemeClr val="bg1"/>
                </a:solidFill>
              </a:rPr>
              <a:t>, затем свертка </a:t>
            </a:r>
            <a:r>
              <a:rPr lang="en-US" sz="2400" dirty="0">
                <a:solidFill>
                  <a:schemeClr val="bg1"/>
                </a:solidFill>
              </a:rPr>
              <a:t>3 x 3 </a:t>
            </a:r>
            <a:r>
              <a:rPr lang="ru-RU" sz="2400" dirty="0">
                <a:solidFill>
                  <a:schemeClr val="bg1"/>
                </a:solidFill>
              </a:rPr>
              <a:t>и расширение в </a:t>
            </a:r>
            <a:r>
              <a:rPr lang="en-US" sz="2400" dirty="0">
                <a:solidFill>
                  <a:schemeClr val="bg1"/>
                </a:solidFill>
              </a:rPr>
              <a:t> 4</a:t>
            </a:r>
            <a:r>
              <a:rPr lang="ru-RU" sz="2400" dirty="0">
                <a:solidFill>
                  <a:schemeClr val="bg1"/>
                </a:solidFill>
              </a:rPr>
              <a:t> раза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5" name="Picture 2" descr="https://miro.medium.com/max/1000/1*Llh9dQ1ZMBqPMOJSf7WaB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66"/>
          <a:stretch/>
        </p:blipFill>
        <p:spPr bwMode="auto">
          <a:xfrm>
            <a:off x="1162915" y="3124014"/>
            <a:ext cx="2584768" cy="297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o.medium.com/max/770/0*nnPrlrQAt0bDzIW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194" y="2682874"/>
            <a:ext cx="7334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97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Иерархическая </a:t>
            </a:r>
            <a:r>
              <a:rPr lang="ru-RU" sz="4800" b="1" dirty="0" err="1">
                <a:solidFill>
                  <a:schemeClr val="bg1"/>
                </a:solidFill>
              </a:rPr>
              <a:t>сегмтенация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475" y="1425419"/>
            <a:ext cx="6067425" cy="515174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" y="2812374"/>
            <a:ext cx="6198710" cy="257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3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3769"/>
            <a:ext cx="10697308" cy="106942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Транспонированная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произведение</a:t>
                </a:r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b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соответствующих матриц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Обратная 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</a:t>
                </a:r>
              </a:p>
              <a:p>
                <a:pPr marL="623888" indent="7112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 с шагом</a:t>
                </a:r>
                <a:b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позволяет расширить результат</a:t>
                </a:r>
              </a:p>
              <a:p>
                <a:pPr lvl="1"/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На практике операцию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можно опустить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  <a:blipFill>
                <a:blip r:embed="rId2"/>
                <a:stretch>
                  <a:fillRect l="-1896" t="-1972" b="-2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2"/>
          <p:cNvSpPr txBox="1">
            <a:spLocks/>
          </p:cNvSpPr>
          <p:nvPr/>
        </p:nvSpPr>
        <p:spPr>
          <a:xfrm>
            <a:off x="4349808" y="3657925"/>
            <a:ext cx="6482697" cy="3119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360" y="1367386"/>
            <a:ext cx="6195528" cy="3730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317500" y="4438649"/>
            <a:ext cx="5911849" cy="168197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7110992" y="5290825"/>
            <a:ext cx="32191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Для повышения размерности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транспонированная свертка</a:t>
            </a:r>
            <a:br>
              <a:rPr lang="ru-RU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 должна быть с шагом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&gt;1</a:t>
            </a:r>
            <a:endParaRPr lang="ru-RU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260" y="3261560"/>
            <a:ext cx="6021153" cy="1870980"/>
          </a:xfrm>
          <a:prstGeom prst="rect">
            <a:avLst/>
          </a:prstGeom>
        </p:spPr>
      </p:pic>
      <p:pic>
        <p:nvPicPr>
          <p:cNvPr id="1026" name="Picture 2" descr="Лекция 7. Сегментация и детекция Что такое задача сегментации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29" y="380294"/>
            <a:ext cx="11231880" cy="621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03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8066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Свертка высокого разрешения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333192"/>
            <a:ext cx="11557000" cy="14004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основе техники идея перемешивания карт признаков </a:t>
            </a:r>
            <a:r>
              <a:rPr lang="en-US" sz="2200" dirty="0">
                <a:solidFill>
                  <a:schemeClr val="bg1"/>
                </a:solidFill>
              </a:rPr>
              <a:t>(shuffle pixels)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Свертка выполняется в два этапа.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Необходимое число карт признаков генерируется свертками 1</a:t>
            </a:r>
            <a:r>
              <a:rPr lang="ru-RU" sz="2200" i="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×1.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Дальше из карт признаков  собирается итоговое изображение.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89" t="1" r="-612" b="-1296"/>
          <a:stretch/>
        </p:blipFill>
        <p:spPr>
          <a:xfrm>
            <a:off x="5105400" y="2654685"/>
            <a:ext cx="6448426" cy="39024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77800" y="1333192"/>
            <a:ext cx="8813800" cy="4194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37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8066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Свертка высокого разрешения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333192"/>
            <a:ext cx="11557000" cy="14004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основе техники идея перемешивания карт признаков </a:t>
            </a:r>
            <a:r>
              <a:rPr lang="en-US" sz="2200" dirty="0">
                <a:solidFill>
                  <a:schemeClr val="bg1"/>
                </a:solidFill>
              </a:rPr>
              <a:t>(shuffle pixels)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Свертка выполняется в два этапа.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Необходимое число карт признаков генерируется свертками 1</a:t>
            </a:r>
            <a:r>
              <a:rPr lang="ru-RU" sz="2200" i="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×1.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Дальше из карт признаков  собирается итоговое изображение.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89" t="1" r="-612" b="-1296"/>
          <a:stretch/>
        </p:blipFill>
        <p:spPr>
          <a:xfrm>
            <a:off x="5105400" y="2654685"/>
            <a:ext cx="6448426" cy="39024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77800" y="1333192"/>
            <a:ext cx="8813800" cy="4194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85" y="1170061"/>
            <a:ext cx="9411768" cy="56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0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6101" y="95723"/>
            <a:ext cx="10515600" cy="1092124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Задача сегментации – </a:t>
            </a:r>
            <a:r>
              <a:rPr lang="en-US" sz="4800" b="1" dirty="0">
                <a:solidFill>
                  <a:schemeClr val="bg1"/>
                </a:solidFill>
              </a:rPr>
              <a:t>deep learning FCN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4641" y="1187847"/>
            <a:ext cx="11678520" cy="525105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z="2400" b="1" u="sng" dirty="0">
                <a:solidFill>
                  <a:schemeClr val="bg1"/>
                </a:solidFill>
              </a:rPr>
              <a:t>Идея </a:t>
            </a:r>
            <a:r>
              <a:rPr lang="en-US" sz="2400" b="1" u="sng" dirty="0">
                <a:solidFill>
                  <a:schemeClr val="bg1"/>
                </a:solidFill>
              </a:rPr>
              <a:t>FCN – </a:t>
            </a:r>
            <a:r>
              <a:rPr lang="ru-RU" sz="2400" b="1" u="sng" dirty="0">
                <a:solidFill>
                  <a:schemeClr val="bg1"/>
                </a:solidFill>
              </a:rPr>
              <a:t>замена классифицирующего головного слоя на </a:t>
            </a:r>
            <a:br>
              <a:rPr lang="ru-RU" sz="2400" b="1" u="sng" dirty="0">
                <a:solidFill>
                  <a:schemeClr val="bg1"/>
                </a:solidFill>
              </a:rPr>
            </a:br>
            <a:r>
              <a:rPr lang="ru-RU" sz="2400" b="1" u="sng" dirty="0">
                <a:solidFill>
                  <a:schemeClr val="bg1"/>
                </a:solidFill>
              </a:rPr>
              <a:t>расширение результата до размера входного слоя</a:t>
            </a:r>
            <a:endParaRPr lang="ru-RU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Полностью </a:t>
            </a:r>
            <a:r>
              <a:rPr lang="ru-RU" sz="2200" dirty="0" err="1">
                <a:solidFill>
                  <a:schemeClr val="bg1"/>
                </a:solidFill>
              </a:rPr>
              <a:t>сверточная</a:t>
            </a:r>
            <a:r>
              <a:rPr lang="ru-RU" sz="2200" dirty="0">
                <a:solidFill>
                  <a:schemeClr val="bg1"/>
                </a:solidFill>
              </a:rPr>
              <a:t> сеть. 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Используется кодировщик </a:t>
            </a:r>
            <a:r>
              <a:rPr lang="ru-RU" sz="2200" dirty="0" err="1">
                <a:solidFill>
                  <a:schemeClr val="bg1"/>
                </a:solidFill>
              </a:rPr>
              <a:t>предобученной</a:t>
            </a:r>
            <a:r>
              <a:rPr lang="ru-RU" sz="2200" dirty="0">
                <a:solidFill>
                  <a:schemeClr val="bg1"/>
                </a:solidFill>
              </a:rPr>
              <a:t> сети классификатор 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Головня часть – также сверточные слои.</a:t>
            </a: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Выход последней карты признаков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 err="1">
                <a:solidFill>
                  <a:schemeClr val="bg1"/>
                </a:solidFill>
              </a:rPr>
              <a:t>передискретизируются</a:t>
            </a:r>
            <a:r>
              <a:rPr lang="ru-RU" sz="2200" dirty="0">
                <a:solidFill>
                  <a:schemeClr val="bg1"/>
                </a:solidFill>
              </a:rPr>
              <a:t> в размер изображения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Для каждого пикселя выбирается значение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с максимальным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chemeClr val="bg1"/>
                </a:solidFill>
              </a:rPr>
              <a:t>Остальные значения – нули.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chemeClr val="bg1"/>
                </a:solidFill>
              </a:rPr>
              <a:t>Принцип аналогичный </a:t>
            </a:r>
            <a:r>
              <a:rPr lang="en-US" sz="1800" dirty="0">
                <a:solidFill>
                  <a:schemeClr val="bg1"/>
                </a:solidFill>
              </a:rPr>
              <a:t>one</a:t>
            </a:r>
            <a:r>
              <a:rPr lang="ru-RU" sz="1800" dirty="0">
                <a:solidFill>
                  <a:schemeClr val="bg1"/>
                </a:solidFill>
              </a:rPr>
              <a:t>-</a:t>
            </a:r>
            <a:r>
              <a:rPr lang="en-US" sz="1800" dirty="0">
                <a:solidFill>
                  <a:schemeClr val="bg1"/>
                </a:solidFill>
              </a:rPr>
              <a:t>hot-encoding</a:t>
            </a:r>
            <a:endParaRPr lang="ru-RU" sz="1800" dirty="0">
              <a:solidFill>
                <a:schemeClr val="bg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944" y="2657091"/>
            <a:ext cx="5442217" cy="40004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90144" y="1150799"/>
            <a:ext cx="8571845" cy="80862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23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Архитектура сегментации </a:t>
            </a:r>
            <a:r>
              <a:rPr lang="en-US" sz="4800" b="1" dirty="0" err="1">
                <a:solidFill>
                  <a:schemeClr val="bg1"/>
                </a:solidFill>
              </a:rPr>
              <a:t>DeconvNet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64022" y="1152075"/>
            <a:ext cx="10960693" cy="214772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использование подхода </a:t>
            </a: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-декодер для получения выходной карты признаков.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Увеличение размеров карт при помощи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 (обратный </a:t>
            </a:r>
            <a:r>
              <a:rPr lang="ru-RU" dirty="0" err="1">
                <a:solidFill>
                  <a:schemeClr val="bg1"/>
                </a:solidFill>
              </a:rPr>
              <a:t>пулинг</a:t>
            </a:r>
            <a:r>
              <a:rPr lang="ru-RU" dirty="0">
                <a:solidFill>
                  <a:schemeClr val="bg1"/>
                </a:solidFill>
              </a:rPr>
              <a:t>)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 smtClean="0">
                <a:solidFill>
                  <a:schemeClr val="bg1"/>
                </a:solidFill>
              </a:rPr>
              <a:t>Свертки </a:t>
            </a:r>
            <a:r>
              <a:rPr lang="ru-RU" dirty="0">
                <a:solidFill>
                  <a:schemeClr val="bg1"/>
                </a:solidFill>
              </a:rPr>
              <a:t>после </a:t>
            </a: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с</a:t>
            </a:r>
            <a:r>
              <a:rPr lang="ru-RU" dirty="0">
                <a:solidFill>
                  <a:schemeClr val="bg1"/>
                </a:solidFill>
              </a:rPr>
              <a:t>сглаживание эффекта </a:t>
            </a: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Сегментация путем межканальной классификации по пикселям.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159896" y="3299804"/>
            <a:ext cx="6636348" cy="33113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564022" y="1152075"/>
            <a:ext cx="10366049" cy="7217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AutoShape 2" descr="Review: DeconvNet — Unpooling Layer (Semantic Segmentation) | by Sik-Ho  Tsang | Towards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61048"/>
            <a:ext cx="5088295" cy="1728192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695400" y="5740501"/>
            <a:ext cx="2748324" cy="1116734"/>
            <a:chOff x="8226469" y="4635173"/>
            <a:chExt cx="1937342" cy="720186"/>
          </a:xfrm>
        </p:grpSpPr>
        <p:sp>
          <p:nvSpPr>
            <p:cNvPr id="10" name="Freeform 234">
              <a:extLst>
                <a:ext uri="{FF2B5EF4-FFF2-40B4-BE49-F238E27FC236}">
                  <a16:creationId xmlns:a16="http://schemas.microsoft.com/office/drawing/2014/main" id="{0529B9BF-F207-4F80-88CE-781A963ABD6A}"/>
                </a:ext>
              </a:extLst>
            </p:cNvPr>
            <p:cNvSpPr>
              <a:spLocks/>
            </p:cNvSpPr>
            <p:nvPr/>
          </p:nvSpPr>
          <p:spPr bwMode="auto">
            <a:xfrm rot="735370">
              <a:off x="9789146" y="5014502"/>
              <a:ext cx="103188" cy="68263"/>
            </a:xfrm>
            <a:custGeom>
              <a:avLst/>
              <a:gdLst>
                <a:gd name="T0" fmla="*/ 0 w 65"/>
                <a:gd name="T1" fmla="*/ 0 h 43"/>
                <a:gd name="T2" fmla="*/ 65 w 65"/>
                <a:gd name="T3" fmla="*/ 21 h 43"/>
                <a:gd name="T4" fmla="*/ 0 w 65"/>
                <a:gd name="T5" fmla="*/ 43 h 43"/>
                <a:gd name="T6" fmla="*/ 0 w 65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43">
                  <a:moveTo>
                    <a:pt x="0" y="0"/>
                  </a:moveTo>
                  <a:lnTo>
                    <a:pt x="65" y="21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2B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  <p:sp>
          <p:nvSpPr>
            <p:cNvPr id="11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4924" y="5155882"/>
              <a:ext cx="577485" cy="45719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2" name="Freeform 263">
              <a:extLst>
                <a:ext uri="{FF2B5EF4-FFF2-40B4-BE49-F238E27FC236}">
                  <a16:creationId xmlns:a16="http://schemas.microsoft.com/office/drawing/2014/main" id="{F38D6F4A-2774-48D3-BD8F-A47C7CC4B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272" y="4635173"/>
              <a:ext cx="280448" cy="478164"/>
            </a:xfrm>
            <a:custGeom>
              <a:avLst/>
              <a:gdLst>
                <a:gd name="T0" fmla="*/ 0 w 400"/>
                <a:gd name="T1" fmla="*/ 227 h 682"/>
                <a:gd name="T2" fmla="*/ 0 w 400"/>
                <a:gd name="T3" fmla="*/ 682 h 682"/>
                <a:gd name="T4" fmla="*/ 400 w 400"/>
                <a:gd name="T5" fmla="*/ 451 h 682"/>
                <a:gd name="T6" fmla="*/ 398 w 400"/>
                <a:gd name="T7" fmla="*/ 0 h 682"/>
                <a:gd name="T8" fmla="*/ 0 w 400"/>
                <a:gd name="T9" fmla="*/ 227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82">
                  <a:moveTo>
                    <a:pt x="0" y="227"/>
                  </a:moveTo>
                  <a:lnTo>
                    <a:pt x="0" y="682"/>
                  </a:lnTo>
                  <a:lnTo>
                    <a:pt x="400" y="451"/>
                  </a:lnTo>
                  <a:lnTo>
                    <a:pt x="398" y="0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CCD2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3" name="Line 265">
              <a:extLst>
                <a:ext uri="{FF2B5EF4-FFF2-40B4-BE49-F238E27FC236}">
                  <a16:creationId xmlns:a16="http://schemas.microsoft.com/office/drawing/2014/main" id="{2D0D045B-047A-4F40-A249-33AE2D0D62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68094" y="4714399"/>
              <a:ext cx="0" cy="314102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4" name="Line 266">
              <a:extLst>
                <a:ext uri="{FF2B5EF4-FFF2-40B4-BE49-F238E27FC236}">
                  <a16:creationId xmlns:a16="http://schemas.microsoft.com/office/drawing/2014/main" id="{6148A561-4AC5-4B42-B464-E3F4B22ACB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29272" y="4791522"/>
              <a:ext cx="281850" cy="162660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5" name="Freeform 299">
              <a:extLst>
                <a:ext uri="{FF2B5EF4-FFF2-40B4-BE49-F238E27FC236}">
                  <a16:creationId xmlns:a16="http://schemas.microsoft.com/office/drawing/2014/main" id="{31D95D39-2177-42C5-876B-AD2D356E04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7169" y="5111233"/>
              <a:ext cx="639422" cy="68009"/>
            </a:xfrm>
            <a:custGeom>
              <a:avLst/>
              <a:gdLst>
                <a:gd name="T0" fmla="*/ 2362 w 2426"/>
                <a:gd name="T1" fmla="*/ 245 h 259"/>
                <a:gd name="T2" fmla="*/ 2425 w 2426"/>
                <a:gd name="T3" fmla="*/ 251 h 259"/>
                <a:gd name="T4" fmla="*/ 2273 w 2426"/>
                <a:gd name="T5" fmla="*/ 244 h 259"/>
                <a:gd name="T6" fmla="*/ 2323 w 2426"/>
                <a:gd name="T7" fmla="*/ 233 h 259"/>
                <a:gd name="T8" fmla="*/ 2226 w 2426"/>
                <a:gd name="T9" fmla="*/ 239 h 259"/>
                <a:gd name="T10" fmla="*/ 2179 w 2426"/>
                <a:gd name="T11" fmla="*/ 218 h 259"/>
                <a:gd name="T12" fmla="*/ 2226 w 2426"/>
                <a:gd name="T13" fmla="*/ 239 h 259"/>
                <a:gd name="T14" fmla="*/ 2075 w 2426"/>
                <a:gd name="T15" fmla="*/ 216 h 259"/>
                <a:gd name="T16" fmla="*/ 2139 w 2426"/>
                <a:gd name="T17" fmla="*/ 222 h 259"/>
                <a:gd name="T18" fmla="*/ 1987 w 2426"/>
                <a:gd name="T19" fmla="*/ 215 h 259"/>
                <a:gd name="T20" fmla="*/ 2036 w 2426"/>
                <a:gd name="T21" fmla="*/ 204 h 259"/>
                <a:gd name="T22" fmla="*/ 1939 w 2426"/>
                <a:gd name="T23" fmla="*/ 210 h 259"/>
                <a:gd name="T24" fmla="*/ 1893 w 2426"/>
                <a:gd name="T25" fmla="*/ 190 h 259"/>
                <a:gd name="T26" fmla="*/ 1939 w 2426"/>
                <a:gd name="T27" fmla="*/ 210 h 259"/>
                <a:gd name="T28" fmla="*/ 1789 w 2426"/>
                <a:gd name="T29" fmla="*/ 187 h 259"/>
                <a:gd name="T30" fmla="*/ 1852 w 2426"/>
                <a:gd name="T31" fmla="*/ 194 h 259"/>
                <a:gd name="T32" fmla="*/ 1700 w 2426"/>
                <a:gd name="T33" fmla="*/ 186 h 259"/>
                <a:gd name="T34" fmla="*/ 1750 w 2426"/>
                <a:gd name="T35" fmla="*/ 175 h 259"/>
                <a:gd name="T36" fmla="*/ 1652 w 2426"/>
                <a:gd name="T37" fmla="*/ 182 h 259"/>
                <a:gd name="T38" fmla="*/ 1606 w 2426"/>
                <a:gd name="T39" fmla="*/ 161 h 259"/>
                <a:gd name="T40" fmla="*/ 1652 w 2426"/>
                <a:gd name="T41" fmla="*/ 182 h 259"/>
                <a:gd name="T42" fmla="*/ 1502 w 2426"/>
                <a:gd name="T43" fmla="*/ 158 h 259"/>
                <a:gd name="T44" fmla="*/ 1566 w 2426"/>
                <a:gd name="T45" fmla="*/ 165 h 259"/>
                <a:gd name="T46" fmla="*/ 1414 w 2426"/>
                <a:gd name="T47" fmla="*/ 158 h 259"/>
                <a:gd name="T48" fmla="*/ 1463 w 2426"/>
                <a:gd name="T49" fmla="*/ 146 h 259"/>
                <a:gd name="T50" fmla="*/ 1366 w 2426"/>
                <a:gd name="T51" fmla="*/ 153 h 259"/>
                <a:gd name="T52" fmla="*/ 1320 w 2426"/>
                <a:gd name="T53" fmla="*/ 132 h 259"/>
                <a:gd name="T54" fmla="*/ 1366 w 2426"/>
                <a:gd name="T55" fmla="*/ 153 h 259"/>
                <a:gd name="T56" fmla="*/ 1215 w 2426"/>
                <a:gd name="T57" fmla="*/ 130 h 259"/>
                <a:gd name="T58" fmla="*/ 1279 w 2426"/>
                <a:gd name="T59" fmla="*/ 136 h 259"/>
                <a:gd name="T60" fmla="*/ 1127 w 2426"/>
                <a:gd name="T61" fmla="*/ 129 h 259"/>
                <a:gd name="T62" fmla="*/ 1176 w 2426"/>
                <a:gd name="T63" fmla="*/ 118 h 259"/>
                <a:gd name="T64" fmla="*/ 1079 w 2426"/>
                <a:gd name="T65" fmla="*/ 124 h 259"/>
                <a:gd name="T66" fmla="*/ 1033 w 2426"/>
                <a:gd name="T67" fmla="*/ 103 h 259"/>
                <a:gd name="T68" fmla="*/ 1079 w 2426"/>
                <a:gd name="T69" fmla="*/ 124 h 259"/>
                <a:gd name="T70" fmla="*/ 929 w 2426"/>
                <a:gd name="T71" fmla="*/ 101 h 259"/>
                <a:gd name="T72" fmla="*/ 993 w 2426"/>
                <a:gd name="T73" fmla="*/ 107 h 259"/>
                <a:gd name="T74" fmla="*/ 841 w 2426"/>
                <a:gd name="T75" fmla="*/ 100 h 259"/>
                <a:gd name="T76" fmla="*/ 890 w 2426"/>
                <a:gd name="T77" fmla="*/ 89 h 259"/>
                <a:gd name="T78" fmla="*/ 793 w 2426"/>
                <a:gd name="T79" fmla="*/ 95 h 259"/>
                <a:gd name="T80" fmla="*/ 747 w 2426"/>
                <a:gd name="T81" fmla="*/ 74 h 259"/>
                <a:gd name="T82" fmla="*/ 793 w 2426"/>
                <a:gd name="T83" fmla="*/ 95 h 259"/>
                <a:gd name="T84" fmla="*/ 642 w 2426"/>
                <a:gd name="T85" fmla="*/ 72 h 259"/>
                <a:gd name="T86" fmla="*/ 706 w 2426"/>
                <a:gd name="T87" fmla="*/ 78 h 259"/>
                <a:gd name="T88" fmla="*/ 554 w 2426"/>
                <a:gd name="T89" fmla="*/ 71 h 259"/>
                <a:gd name="T90" fmla="*/ 603 w 2426"/>
                <a:gd name="T91" fmla="*/ 60 h 259"/>
                <a:gd name="T92" fmla="*/ 506 w 2426"/>
                <a:gd name="T93" fmla="*/ 66 h 259"/>
                <a:gd name="T94" fmla="*/ 460 w 2426"/>
                <a:gd name="T95" fmla="*/ 46 h 259"/>
                <a:gd name="T96" fmla="*/ 506 w 2426"/>
                <a:gd name="T97" fmla="*/ 66 h 259"/>
                <a:gd name="T98" fmla="*/ 356 w 2426"/>
                <a:gd name="T99" fmla="*/ 43 h 259"/>
                <a:gd name="T100" fmla="*/ 419 w 2426"/>
                <a:gd name="T101" fmla="*/ 50 h 259"/>
                <a:gd name="T102" fmla="*/ 267 w 2426"/>
                <a:gd name="T103" fmla="*/ 42 h 259"/>
                <a:gd name="T104" fmla="*/ 317 w 2426"/>
                <a:gd name="T105" fmla="*/ 31 h 259"/>
                <a:gd name="T106" fmla="*/ 220 w 2426"/>
                <a:gd name="T107" fmla="*/ 38 h 259"/>
                <a:gd name="T108" fmla="*/ 174 w 2426"/>
                <a:gd name="T109" fmla="*/ 17 h 259"/>
                <a:gd name="T110" fmla="*/ 220 w 2426"/>
                <a:gd name="T111" fmla="*/ 38 h 259"/>
                <a:gd name="T112" fmla="*/ 69 w 2426"/>
                <a:gd name="T113" fmla="*/ 14 h 259"/>
                <a:gd name="T114" fmla="*/ 133 w 2426"/>
                <a:gd name="T115" fmla="*/ 21 h 259"/>
                <a:gd name="T116" fmla="*/ 8 w 2426"/>
                <a:gd name="T117" fmla="*/ 16 h 259"/>
                <a:gd name="T118" fmla="*/ 30 w 2426"/>
                <a:gd name="T119" fmla="*/ 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26" h="259">
                  <a:moveTo>
                    <a:pt x="2417" y="258"/>
                  </a:moveTo>
                  <a:lnTo>
                    <a:pt x="2369" y="253"/>
                  </a:lnTo>
                  <a:cubicBezTo>
                    <a:pt x="2364" y="253"/>
                    <a:pt x="2361" y="249"/>
                    <a:pt x="2362" y="245"/>
                  </a:cubicBezTo>
                  <a:cubicBezTo>
                    <a:pt x="2362" y="240"/>
                    <a:pt x="2366" y="237"/>
                    <a:pt x="2370" y="238"/>
                  </a:cubicBezTo>
                  <a:lnTo>
                    <a:pt x="2418" y="242"/>
                  </a:lnTo>
                  <a:cubicBezTo>
                    <a:pt x="2423" y="243"/>
                    <a:pt x="2426" y="247"/>
                    <a:pt x="2425" y="251"/>
                  </a:cubicBezTo>
                  <a:cubicBezTo>
                    <a:pt x="2425" y="255"/>
                    <a:pt x="2421" y="259"/>
                    <a:pt x="2417" y="258"/>
                  </a:cubicBezTo>
                  <a:close/>
                  <a:moveTo>
                    <a:pt x="2321" y="249"/>
                  </a:moveTo>
                  <a:lnTo>
                    <a:pt x="2273" y="244"/>
                  </a:lnTo>
                  <a:cubicBezTo>
                    <a:pt x="2269" y="243"/>
                    <a:pt x="2266" y="239"/>
                    <a:pt x="2266" y="235"/>
                  </a:cubicBezTo>
                  <a:cubicBezTo>
                    <a:pt x="2267" y="231"/>
                    <a:pt x="2271" y="227"/>
                    <a:pt x="2275" y="228"/>
                  </a:cubicBezTo>
                  <a:lnTo>
                    <a:pt x="2323" y="233"/>
                  </a:lnTo>
                  <a:cubicBezTo>
                    <a:pt x="2327" y="233"/>
                    <a:pt x="2330" y="237"/>
                    <a:pt x="2330" y="241"/>
                  </a:cubicBezTo>
                  <a:cubicBezTo>
                    <a:pt x="2329" y="246"/>
                    <a:pt x="2325" y="249"/>
                    <a:pt x="2321" y="249"/>
                  </a:cubicBezTo>
                  <a:close/>
                  <a:moveTo>
                    <a:pt x="2226" y="239"/>
                  </a:moveTo>
                  <a:lnTo>
                    <a:pt x="2178" y="234"/>
                  </a:lnTo>
                  <a:cubicBezTo>
                    <a:pt x="2173" y="234"/>
                    <a:pt x="2170" y="230"/>
                    <a:pt x="2171" y="226"/>
                  </a:cubicBezTo>
                  <a:cubicBezTo>
                    <a:pt x="2171" y="221"/>
                    <a:pt x="2175" y="218"/>
                    <a:pt x="2179" y="218"/>
                  </a:cubicBezTo>
                  <a:lnTo>
                    <a:pt x="2227" y="223"/>
                  </a:lnTo>
                  <a:cubicBezTo>
                    <a:pt x="2232" y="224"/>
                    <a:pt x="2235" y="228"/>
                    <a:pt x="2234" y="232"/>
                  </a:cubicBezTo>
                  <a:cubicBezTo>
                    <a:pt x="2234" y="236"/>
                    <a:pt x="2230" y="240"/>
                    <a:pt x="2226" y="239"/>
                  </a:cubicBezTo>
                  <a:close/>
                  <a:moveTo>
                    <a:pt x="2130" y="229"/>
                  </a:moveTo>
                  <a:lnTo>
                    <a:pt x="2082" y="225"/>
                  </a:lnTo>
                  <a:cubicBezTo>
                    <a:pt x="2078" y="224"/>
                    <a:pt x="2075" y="220"/>
                    <a:pt x="2075" y="216"/>
                  </a:cubicBezTo>
                  <a:cubicBezTo>
                    <a:pt x="2076" y="212"/>
                    <a:pt x="2080" y="208"/>
                    <a:pt x="2084" y="209"/>
                  </a:cubicBezTo>
                  <a:lnTo>
                    <a:pt x="2132" y="214"/>
                  </a:lnTo>
                  <a:cubicBezTo>
                    <a:pt x="2136" y="214"/>
                    <a:pt x="2139" y="218"/>
                    <a:pt x="2139" y="222"/>
                  </a:cubicBezTo>
                  <a:cubicBezTo>
                    <a:pt x="2138" y="227"/>
                    <a:pt x="2134" y="230"/>
                    <a:pt x="2130" y="229"/>
                  </a:cubicBezTo>
                  <a:close/>
                  <a:moveTo>
                    <a:pt x="2035" y="220"/>
                  </a:moveTo>
                  <a:lnTo>
                    <a:pt x="1987" y="215"/>
                  </a:lnTo>
                  <a:cubicBezTo>
                    <a:pt x="1982" y="215"/>
                    <a:pt x="1979" y="211"/>
                    <a:pt x="1980" y="206"/>
                  </a:cubicBezTo>
                  <a:cubicBezTo>
                    <a:pt x="1980" y="202"/>
                    <a:pt x="1984" y="199"/>
                    <a:pt x="1988" y="199"/>
                  </a:cubicBezTo>
                  <a:lnTo>
                    <a:pt x="2036" y="204"/>
                  </a:lnTo>
                  <a:cubicBezTo>
                    <a:pt x="2041" y="204"/>
                    <a:pt x="2044" y="208"/>
                    <a:pt x="2043" y="213"/>
                  </a:cubicBezTo>
                  <a:cubicBezTo>
                    <a:pt x="2043" y="217"/>
                    <a:pt x="2039" y="220"/>
                    <a:pt x="2035" y="220"/>
                  </a:cubicBezTo>
                  <a:close/>
                  <a:moveTo>
                    <a:pt x="1939" y="210"/>
                  </a:moveTo>
                  <a:lnTo>
                    <a:pt x="1891" y="205"/>
                  </a:lnTo>
                  <a:cubicBezTo>
                    <a:pt x="1887" y="205"/>
                    <a:pt x="1884" y="201"/>
                    <a:pt x="1884" y="197"/>
                  </a:cubicBezTo>
                  <a:cubicBezTo>
                    <a:pt x="1885" y="192"/>
                    <a:pt x="1888" y="189"/>
                    <a:pt x="1893" y="190"/>
                  </a:cubicBezTo>
                  <a:lnTo>
                    <a:pt x="1941" y="194"/>
                  </a:lnTo>
                  <a:cubicBezTo>
                    <a:pt x="1945" y="195"/>
                    <a:pt x="1948" y="199"/>
                    <a:pt x="1948" y="203"/>
                  </a:cubicBezTo>
                  <a:cubicBezTo>
                    <a:pt x="1947" y="208"/>
                    <a:pt x="1943" y="211"/>
                    <a:pt x="1939" y="210"/>
                  </a:cubicBezTo>
                  <a:close/>
                  <a:moveTo>
                    <a:pt x="1844" y="201"/>
                  </a:moveTo>
                  <a:lnTo>
                    <a:pt x="1796" y="196"/>
                  </a:lnTo>
                  <a:cubicBezTo>
                    <a:pt x="1791" y="195"/>
                    <a:pt x="1788" y="192"/>
                    <a:pt x="1789" y="187"/>
                  </a:cubicBezTo>
                  <a:cubicBezTo>
                    <a:pt x="1789" y="183"/>
                    <a:pt x="1793" y="180"/>
                    <a:pt x="1797" y="180"/>
                  </a:cubicBezTo>
                  <a:lnTo>
                    <a:pt x="1845" y="185"/>
                  </a:lnTo>
                  <a:cubicBezTo>
                    <a:pt x="1849" y="185"/>
                    <a:pt x="1853" y="189"/>
                    <a:pt x="1852" y="194"/>
                  </a:cubicBezTo>
                  <a:cubicBezTo>
                    <a:pt x="1852" y="198"/>
                    <a:pt x="1848" y="201"/>
                    <a:pt x="1844" y="201"/>
                  </a:cubicBezTo>
                  <a:close/>
                  <a:moveTo>
                    <a:pt x="1748" y="191"/>
                  </a:moveTo>
                  <a:lnTo>
                    <a:pt x="1700" y="186"/>
                  </a:lnTo>
                  <a:cubicBezTo>
                    <a:pt x="1696" y="186"/>
                    <a:pt x="1693" y="182"/>
                    <a:pt x="1693" y="178"/>
                  </a:cubicBezTo>
                  <a:cubicBezTo>
                    <a:pt x="1694" y="173"/>
                    <a:pt x="1697" y="170"/>
                    <a:pt x="1702" y="170"/>
                  </a:cubicBezTo>
                  <a:lnTo>
                    <a:pt x="1750" y="175"/>
                  </a:lnTo>
                  <a:cubicBezTo>
                    <a:pt x="1754" y="176"/>
                    <a:pt x="1757" y="180"/>
                    <a:pt x="1757" y="184"/>
                  </a:cubicBezTo>
                  <a:cubicBezTo>
                    <a:pt x="1756" y="188"/>
                    <a:pt x="1752" y="192"/>
                    <a:pt x="1748" y="191"/>
                  </a:cubicBezTo>
                  <a:close/>
                  <a:moveTo>
                    <a:pt x="1652" y="182"/>
                  </a:moveTo>
                  <a:lnTo>
                    <a:pt x="1605" y="177"/>
                  </a:lnTo>
                  <a:cubicBezTo>
                    <a:pt x="1600" y="176"/>
                    <a:pt x="1597" y="172"/>
                    <a:pt x="1598" y="168"/>
                  </a:cubicBezTo>
                  <a:cubicBezTo>
                    <a:pt x="1598" y="164"/>
                    <a:pt x="1602" y="160"/>
                    <a:pt x="1606" y="161"/>
                  </a:cubicBezTo>
                  <a:lnTo>
                    <a:pt x="1654" y="166"/>
                  </a:lnTo>
                  <a:cubicBezTo>
                    <a:pt x="1658" y="166"/>
                    <a:pt x="1662" y="170"/>
                    <a:pt x="1661" y="174"/>
                  </a:cubicBezTo>
                  <a:cubicBezTo>
                    <a:pt x="1661" y="179"/>
                    <a:pt x="1657" y="182"/>
                    <a:pt x="1652" y="182"/>
                  </a:cubicBezTo>
                  <a:close/>
                  <a:moveTo>
                    <a:pt x="1557" y="172"/>
                  </a:moveTo>
                  <a:lnTo>
                    <a:pt x="1509" y="167"/>
                  </a:lnTo>
                  <a:cubicBezTo>
                    <a:pt x="1505" y="167"/>
                    <a:pt x="1502" y="163"/>
                    <a:pt x="1502" y="158"/>
                  </a:cubicBezTo>
                  <a:cubicBezTo>
                    <a:pt x="1502" y="154"/>
                    <a:pt x="1506" y="151"/>
                    <a:pt x="1511" y="151"/>
                  </a:cubicBezTo>
                  <a:lnTo>
                    <a:pt x="1559" y="156"/>
                  </a:lnTo>
                  <a:cubicBezTo>
                    <a:pt x="1563" y="156"/>
                    <a:pt x="1566" y="160"/>
                    <a:pt x="1566" y="165"/>
                  </a:cubicBezTo>
                  <a:cubicBezTo>
                    <a:pt x="1565" y="169"/>
                    <a:pt x="1561" y="172"/>
                    <a:pt x="1557" y="172"/>
                  </a:cubicBezTo>
                  <a:close/>
                  <a:moveTo>
                    <a:pt x="1461" y="162"/>
                  </a:moveTo>
                  <a:lnTo>
                    <a:pt x="1414" y="158"/>
                  </a:lnTo>
                  <a:cubicBezTo>
                    <a:pt x="1409" y="157"/>
                    <a:pt x="1406" y="153"/>
                    <a:pt x="1407" y="149"/>
                  </a:cubicBezTo>
                  <a:cubicBezTo>
                    <a:pt x="1407" y="144"/>
                    <a:pt x="1411" y="141"/>
                    <a:pt x="1415" y="142"/>
                  </a:cubicBezTo>
                  <a:lnTo>
                    <a:pt x="1463" y="146"/>
                  </a:lnTo>
                  <a:cubicBezTo>
                    <a:pt x="1467" y="147"/>
                    <a:pt x="1471" y="151"/>
                    <a:pt x="1470" y="155"/>
                  </a:cubicBezTo>
                  <a:cubicBezTo>
                    <a:pt x="1470" y="160"/>
                    <a:pt x="1466" y="163"/>
                    <a:pt x="1461" y="162"/>
                  </a:cubicBezTo>
                  <a:close/>
                  <a:moveTo>
                    <a:pt x="1366" y="153"/>
                  </a:moveTo>
                  <a:lnTo>
                    <a:pt x="1318" y="148"/>
                  </a:lnTo>
                  <a:cubicBezTo>
                    <a:pt x="1314" y="147"/>
                    <a:pt x="1311" y="144"/>
                    <a:pt x="1311" y="139"/>
                  </a:cubicBezTo>
                  <a:cubicBezTo>
                    <a:pt x="1311" y="135"/>
                    <a:pt x="1315" y="132"/>
                    <a:pt x="1320" y="132"/>
                  </a:cubicBezTo>
                  <a:lnTo>
                    <a:pt x="1368" y="137"/>
                  </a:lnTo>
                  <a:cubicBezTo>
                    <a:pt x="1372" y="137"/>
                    <a:pt x="1375" y="141"/>
                    <a:pt x="1375" y="146"/>
                  </a:cubicBezTo>
                  <a:cubicBezTo>
                    <a:pt x="1374" y="150"/>
                    <a:pt x="1370" y="153"/>
                    <a:pt x="1366" y="153"/>
                  </a:cubicBezTo>
                  <a:close/>
                  <a:moveTo>
                    <a:pt x="1270" y="143"/>
                  </a:moveTo>
                  <a:lnTo>
                    <a:pt x="1223" y="138"/>
                  </a:lnTo>
                  <a:cubicBezTo>
                    <a:pt x="1218" y="138"/>
                    <a:pt x="1215" y="134"/>
                    <a:pt x="1215" y="130"/>
                  </a:cubicBezTo>
                  <a:cubicBezTo>
                    <a:pt x="1216" y="125"/>
                    <a:pt x="1220" y="122"/>
                    <a:pt x="1224" y="122"/>
                  </a:cubicBezTo>
                  <a:lnTo>
                    <a:pt x="1272" y="127"/>
                  </a:lnTo>
                  <a:cubicBezTo>
                    <a:pt x="1276" y="128"/>
                    <a:pt x="1280" y="132"/>
                    <a:pt x="1279" y="136"/>
                  </a:cubicBezTo>
                  <a:cubicBezTo>
                    <a:pt x="1279" y="140"/>
                    <a:pt x="1275" y="144"/>
                    <a:pt x="1270" y="143"/>
                  </a:cubicBezTo>
                  <a:close/>
                  <a:moveTo>
                    <a:pt x="1175" y="134"/>
                  </a:moveTo>
                  <a:lnTo>
                    <a:pt x="1127" y="129"/>
                  </a:lnTo>
                  <a:cubicBezTo>
                    <a:pt x="1123" y="128"/>
                    <a:pt x="1120" y="124"/>
                    <a:pt x="1120" y="120"/>
                  </a:cubicBezTo>
                  <a:cubicBezTo>
                    <a:pt x="1120" y="116"/>
                    <a:pt x="1124" y="112"/>
                    <a:pt x="1129" y="113"/>
                  </a:cubicBezTo>
                  <a:lnTo>
                    <a:pt x="1176" y="118"/>
                  </a:lnTo>
                  <a:cubicBezTo>
                    <a:pt x="1181" y="118"/>
                    <a:pt x="1184" y="122"/>
                    <a:pt x="1184" y="126"/>
                  </a:cubicBezTo>
                  <a:cubicBezTo>
                    <a:pt x="1183" y="131"/>
                    <a:pt x="1179" y="134"/>
                    <a:pt x="1175" y="134"/>
                  </a:cubicBezTo>
                  <a:close/>
                  <a:moveTo>
                    <a:pt x="1079" y="124"/>
                  </a:moveTo>
                  <a:lnTo>
                    <a:pt x="1032" y="119"/>
                  </a:lnTo>
                  <a:cubicBezTo>
                    <a:pt x="1027" y="119"/>
                    <a:pt x="1024" y="115"/>
                    <a:pt x="1024" y="110"/>
                  </a:cubicBezTo>
                  <a:cubicBezTo>
                    <a:pt x="1025" y="106"/>
                    <a:pt x="1029" y="103"/>
                    <a:pt x="1033" y="103"/>
                  </a:cubicBezTo>
                  <a:lnTo>
                    <a:pt x="1081" y="108"/>
                  </a:lnTo>
                  <a:cubicBezTo>
                    <a:pt x="1085" y="108"/>
                    <a:pt x="1089" y="112"/>
                    <a:pt x="1088" y="117"/>
                  </a:cubicBezTo>
                  <a:cubicBezTo>
                    <a:pt x="1088" y="121"/>
                    <a:pt x="1084" y="124"/>
                    <a:pt x="1079" y="124"/>
                  </a:cubicBezTo>
                  <a:close/>
                  <a:moveTo>
                    <a:pt x="984" y="114"/>
                  </a:moveTo>
                  <a:lnTo>
                    <a:pt x="936" y="110"/>
                  </a:lnTo>
                  <a:cubicBezTo>
                    <a:pt x="932" y="109"/>
                    <a:pt x="928" y="105"/>
                    <a:pt x="929" y="101"/>
                  </a:cubicBezTo>
                  <a:cubicBezTo>
                    <a:pt x="929" y="96"/>
                    <a:pt x="933" y="93"/>
                    <a:pt x="938" y="94"/>
                  </a:cubicBezTo>
                  <a:lnTo>
                    <a:pt x="985" y="98"/>
                  </a:lnTo>
                  <a:cubicBezTo>
                    <a:pt x="990" y="99"/>
                    <a:pt x="993" y="103"/>
                    <a:pt x="993" y="107"/>
                  </a:cubicBezTo>
                  <a:cubicBezTo>
                    <a:pt x="992" y="112"/>
                    <a:pt x="988" y="115"/>
                    <a:pt x="984" y="114"/>
                  </a:cubicBezTo>
                  <a:close/>
                  <a:moveTo>
                    <a:pt x="888" y="105"/>
                  </a:moveTo>
                  <a:lnTo>
                    <a:pt x="841" y="100"/>
                  </a:lnTo>
                  <a:cubicBezTo>
                    <a:pt x="836" y="100"/>
                    <a:pt x="833" y="96"/>
                    <a:pt x="833" y="91"/>
                  </a:cubicBezTo>
                  <a:cubicBezTo>
                    <a:pt x="834" y="87"/>
                    <a:pt x="838" y="84"/>
                    <a:pt x="842" y="84"/>
                  </a:cubicBezTo>
                  <a:lnTo>
                    <a:pt x="890" y="89"/>
                  </a:lnTo>
                  <a:cubicBezTo>
                    <a:pt x="894" y="89"/>
                    <a:pt x="898" y="93"/>
                    <a:pt x="897" y="98"/>
                  </a:cubicBezTo>
                  <a:cubicBezTo>
                    <a:pt x="897" y="102"/>
                    <a:pt x="893" y="105"/>
                    <a:pt x="888" y="105"/>
                  </a:cubicBezTo>
                  <a:close/>
                  <a:moveTo>
                    <a:pt x="793" y="95"/>
                  </a:moveTo>
                  <a:lnTo>
                    <a:pt x="745" y="90"/>
                  </a:lnTo>
                  <a:cubicBezTo>
                    <a:pt x="741" y="90"/>
                    <a:pt x="737" y="86"/>
                    <a:pt x="738" y="82"/>
                  </a:cubicBezTo>
                  <a:cubicBezTo>
                    <a:pt x="738" y="77"/>
                    <a:pt x="742" y="74"/>
                    <a:pt x="747" y="74"/>
                  </a:cubicBezTo>
                  <a:lnTo>
                    <a:pt x="794" y="79"/>
                  </a:lnTo>
                  <a:cubicBezTo>
                    <a:pt x="799" y="80"/>
                    <a:pt x="802" y="84"/>
                    <a:pt x="802" y="88"/>
                  </a:cubicBezTo>
                  <a:cubicBezTo>
                    <a:pt x="801" y="92"/>
                    <a:pt x="797" y="96"/>
                    <a:pt x="793" y="95"/>
                  </a:cubicBezTo>
                  <a:close/>
                  <a:moveTo>
                    <a:pt x="697" y="86"/>
                  </a:moveTo>
                  <a:lnTo>
                    <a:pt x="650" y="81"/>
                  </a:lnTo>
                  <a:cubicBezTo>
                    <a:pt x="645" y="80"/>
                    <a:pt x="642" y="76"/>
                    <a:pt x="642" y="72"/>
                  </a:cubicBezTo>
                  <a:cubicBezTo>
                    <a:pt x="643" y="68"/>
                    <a:pt x="647" y="64"/>
                    <a:pt x="651" y="65"/>
                  </a:cubicBezTo>
                  <a:lnTo>
                    <a:pt x="699" y="70"/>
                  </a:lnTo>
                  <a:cubicBezTo>
                    <a:pt x="703" y="70"/>
                    <a:pt x="706" y="74"/>
                    <a:pt x="706" y="78"/>
                  </a:cubicBezTo>
                  <a:cubicBezTo>
                    <a:pt x="706" y="83"/>
                    <a:pt x="702" y="86"/>
                    <a:pt x="697" y="86"/>
                  </a:cubicBezTo>
                  <a:close/>
                  <a:moveTo>
                    <a:pt x="602" y="76"/>
                  </a:moveTo>
                  <a:lnTo>
                    <a:pt x="554" y="71"/>
                  </a:lnTo>
                  <a:cubicBezTo>
                    <a:pt x="550" y="71"/>
                    <a:pt x="546" y="67"/>
                    <a:pt x="547" y="62"/>
                  </a:cubicBezTo>
                  <a:cubicBezTo>
                    <a:pt x="547" y="58"/>
                    <a:pt x="551" y="55"/>
                    <a:pt x="556" y="55"/>
                  </a:cubicBezTo>
                  <a:lnTo>
                    <a:pt x="603" y="60"/>
                  </a:lnTo>
                  <a:cubicBezTo>
                    <a:pt x="608" y="61"/>
                    <a:pt x="611" y="64"/>
                    <a:pt x="611" y="69"/>
                  </a:cubicBezTo>
                  <a:cubicBezTo>
                    <a:pt x="610" y="73"/>
                    <a:pt x="606" y="76"/>
                    <a:pt x="602" y="76"/>
                  </a:cubicBezTo>
                  <a:close/>
                  <a:moveTo>
                    <a:pt x="506" y="66"/>
                  </a:moveTo>
                  <a:lnTo>
                    <a:pt x="458" y="62"/>
                  </a:lnTo>
                  <a:cubicBezTo>
                    <a:pt x="454" y="61"/>
                    <a:pt x="451" y="57"/>
                    <a:pt x="451" y="53"/>
                  </a:cubicBezTo>
                  <a:cubicBezTo>
                    <a:pt x="452" y="48"/>
                    <a:pt x="456" y="45"/>
                    <a:pt x="460" y="46"/>
                  </a:cubicBezTo>
                  <a:lnTo>
                    <a:pt x="508" y="50"/>
                  </a:lnTo>
                  <a:cubicBezTo>
                    <a:pt x="512" y="51"/>
                    <a:pt x="515" y="55"/>
                    <a:pt x="515" y="59"/>
                  </a:cubicBezTo>
                  <a:cubicBezTo>
                    <a:pt x="515" y="64"/>
                    <a:pt x="511" y="67"/>
                    <a:pt x="506" y="66"/>
                  </a:cubicBezTo>
                  <a:close/>
                  <a:moveTo>
                    <a:pt x="411" y="57"/>
                  </a:moveTo>
                  <a:lnTo>
                    <a:pt x="363" y="52"/>
                  </a:lnTo>
                  <a:cubicBezTo>
                    <a:pt x="359" y="52"/>
                    <a:pt x="355" y="48"/>
                    <a:pt x="356" y="43"/>
                  </a:cubicBezTo>
                  <a:cubicBezTo>
                    <a:pt x="356" y="39"/>
                    <a:pt x="360" y="36"/>
                    <a:pt x="365" y="36"/>
                  </a:cubicBezTo>
                  <a:lnTo>
                    <a:pt x="412" y="41"/>
                  </a:lnTo>
                  <a:cubicBezTo>
                    <a:pt x="417" y="41"/>
                    <a:pt x="420" y="45"/>
                    <a:pt x="419" y="50"/>
                  </a:cubicBezTo>
                  <a:cubicBezTo>
                    <a:pt x="419" y="54"/>
                    <a:pt x="415" y="57"/>
                    <a:pt x="411" y="57"/>
                  </a:cubicBezTo>
                  <a:close/>
                  <a:moveTo>
                    <a:pt x="315" y="47"/>
                  </a:moveTo>
                  <a:lnTo>
                    <a:pt x="267" y="42"/>
                  </a:lnTo>
                  <a:cubicBezTo>
                    <a:pt x="263" y="42"/>
                    <a:pt x="260" y="38"/>
                    <a:pt x="260" y="34"/>
                  </a:cubicBezTo>
                  <a:cubicBezTo>
                    <a:pt x="261" y="29"/>
                    <a:pt x="265" y="26"/>
                    <a:pt x="269" y="27"/>
                  </a:cubicBezTo>
                  <a:lnTo>
                    <a:pt x="317" y="31"/>
                  </a:lnTo>
                  <a:cubicBezTo>
                    <a:pt x="321" y="32"/>
                    <a:pt x="324" y="36"/>
                    <a:pt x="324" y="40"/>
                  </a:cubicBezTo>
                  <a:cubicBezTo>
                    <a:pt x="324" y="44"/>
                    <a:pt x="320" y="48"/>
                    <a:pt x="315" y="47"/>
                  </a:cubicBezTo>
                  <a:close/>
                  <a:moveTo>
                    <a:pt x="220" y="38"/>
                  </a:moveTo>
                  <a:lnTo>
                    <a:pt x="172" y="33"/>
                  </a:lnTo>
                  <a:cubicBezTo>
                    <a:pt x="168" y="32"/>
                    <a:pt x="164" y="28"/>
                    <a:pt x="165" y="24"/>
                  </a:cubicBezTo>
                  <a:cubicBezTo>
                    <a:pt x="165" y="20"/>
                    <a:pt x="169" y="16"/>
                    <a:pt x="174" y="17"/>
                  </a:cubicBezTo>
                  <a:lnTo>
                    <a:pt x="221" y="22"/>
                  </a:lnTo>
                  <a:cubicBezTo>
                    <a:pt x="226" y="22"/>
                    <a:pt x="229" y="26"/>
                    <a:pt x="228" y="30"/>
                  </a:cubicBezTo>
                  <a:cubicBezTo>
                    <a:pt x="228" y="35"/>
                    <a:pt x="224" y="38"/>
                    <a:pt x="220" y="38"/>
                  </a:cubicBezTo>
                  <a:close/>
                  <a:moveTo>
                    <a:pt x="124" y="28"/>
                  </a:moveTo>
                  <a:lnTo>
                    <a:pt x="76" y="23"/>
                  </a:lnTo>
                  <a:cubicBezTo>
                    <a:pt x="72" y="23"/>
                    <a:pt x="69" y="19"/>
                    <a:pt x="69" y="14"/>
                  </a:cubicBezTo>
                  <a:cubicBezTo>
                    <a:pt x="70" y="10"/>
                    <a:pt x="74" y="7"/>
                    <a:pt x="78" y="7"/>
                  </a:cubicBezTo>
                  <a:lnTo>
                    <a:pt x="126" y="12"/>
                  </a:lnTo>
                  <a:cubicBezTo>
                    <a:pt x="130" y="13"/>
                    <a:pt x="133" y="16"/>
                    <a:pt x="133" y="21"/>
                  </a:cubicBezTo>
                  <a:cubicBezTo>
                    <a:pt x="132" y="25"/>
                    <a:pt x="129" y="28"/>
                    <a:pt x="124" y="28"/>
                  </a:cubicBezTo>
                  <a:close/>
                  <a:moveTo>
                    <a:pt x="29" y="18"/>
                  </a:moveTo>
                  <a:lnTo>
                    <a:pt x="8" y="16"/>
                  </a:lnTo>
                  <a:cubicBezTo>
                    <a:pt x="3" y="16"/>
                    <a:pt x="0" y="12"/>
                    <a:pt x="1" y="8"/>
                  </a:cubicBezTo>
                  <a:cubicBezTo>
                    <a:pt x="1" y="3"/>
                    <a:pt x="5" y="0"/>
                    <a:pt x="9" y="0"/>
                  </a:cubicBezTo>
                  <a:lnTo>
                    <a:pt x="30" y="3"/>
                  </a:lnTo>
                  <a:cubicBezTo>
                    <a:pt x="35" y="3"/>
                    <a:pt x="38" y="7"/>
                    <a:pt x="37" y="11"/>
                  </a:cubicBezTo>
                  <a:cubicBezTo>
                    <a:pt x="37" y="16"/>
                    <a:pt x="33" y="19"/>
                    <a:pt x="29" y="18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6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9720" y="4635173"/>
              <a:ext cx="482371" cy="314102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7" name="Freeform 301">
              <a:extLst>
                <a:ext uri="{FF2B5EF4-FFF2-40B4-BE49-F238E27FC236}">
                  <a16:creationId xmlns:a16="http://schemas.microsoft.com/office/drawing/2014/main" id="{563A37BC-7370-40C1-B209-9E63E35B13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7617" y="4949274"/>
              <a:ext cx="497094" cy="150040"/>
            </a:xfrm>
            <a:custGeom>
              <a:avLst/>
              <a:gdLst>
                <a:gd name="T0" fmla="*/ 1827 w 1889"/>
                <a:gd name="T1" fmla="*/ 545 h 570"/>
                <a:gd name="T2" fmla="*/ 1888 w 1889"/>
                <a:gd name="T3" fmla="*/ 563 h 570"/>
                <a:gd name="T4" fmla="*/ 1740 w 1889"/>
                <a:gd name="T5" fmla="*/ 528 h 570"/>
                <a:gd name="T6" fmla="*/ 1791 w 1889"/>
                <a:gd name="T7" fmla="*/ 526 h 570"/>
                <a:gd name="T8" fmla="*/ 1694 w 1889"/>
                <a:gd name="T9" fmla="*/ 514 h 570"/>
                <a:gd name="T10" fmla="*/ 1653 w 1889"/>
                <a:gd name="T11" fmla="*/ 486 h 570"/>
                <a:gd name="T12" fmla="*/ 1694 w 1889"/>
                <a:gd name="T13" fmla="*/ 514 h 570"/>
                <a:gd name="T14" fmla="*/ 1551 w 1889"/>
                <a:gd name="T15" fmla="*/ 464 h 570"/>
                <a:gd name="T16" fmla="*/ 1612 w 1889"/>
                <a:gd name="T17" fmla="*/ 482 h 570"/>
                <a:gd name="T18" fmla="*/ 1464 w 1889"/>
                <a:gd name="T19" fmla="*/ 447 h 570"/>
                <a:gd name="T20" fmla="*/ 1514 w 1889"/>
                <a:gd name="T21" fmla="*/ 445 h 570"/>
                <a:gd name="T22" fmla="*/ 1418 w 1889"/>
                <a:gd name="T23" fmla="*/ 433 h 570"/>
                <a:gd name="T24" fmla="*/ 1376 w 1889"/>
                <a:gd name="T25" fmla="*/ 404 h 570"/>
                <a:gd name="T26" fmla="*/ 1418 w 1889"/>
                <a:gd name="T27" fmla="*/ 433 h 570"/>
                <a:gd name="T28" fmla="*/ 1274 w 1889"/>
                <a:gd name="T29" fmla="*/ 382 h 570"/>
                <a:gd name="T30" fmla="*/ 1336 w 1889"/>
                <a:gd name="T31" fmla="*/ 400 h 570"/>
                <a:gd name="T32" fmla="*/ 1188 w 1889"/>
                <a:gd name="T33" fmla="*/ 365 h 570"/>
                <a:gd name="T34" fmla="*/ 1238 w 1889"/>
                <a:gd name="T35" fmla="*/ 363 h 570"/>
                <a:gd name="T36" fmla="*/ 1142 w 1889"/>
                <a:gd name="T37" fmla="*/ 351 h 570"/>
                <a:gd name="T38" fmla="*/ 1100 w 1889"/>
                <a:gd name="T39" fmla="*/ 322 h 570"/>
                <a:gd name="T40" fmla="*/ 1142 w 1889"/>
                <a:gd name="T41" fmla="*/ 351 h 570"/>
                <a:gd name="T42" fmla="*/ 998 w 1889"/>
                <a:gd name="T43" fmla="*/ 301 h 570"/>
                <a:gd name="T44" fmla="*/ 1059 w 1889"/>
                <a:gd name="T45" fmla="*/ 319 h 570"/>
                <a:gd name="T46" fmla="*/ 911 w 1889"/>
                <a:gd name="T47" fmla="*/ 283 h 570"/>
                <a:gd name="T48" fmla="*/ 962 w 1889"/>
                <a:gd name="T49" fmla="*/ 282 h 570"/>
                <a:gd name="T50" fmla="*/ 865 w 1889"/>
                <a:gd name="T51" fmla="*/ 270 h 570"/>
                <a:gd name="T52" fmla="*/ 824 w 1889"/>
                <a:gd name="T53" fmla="*/ 241 h 570"/>
                <a:gd name="T54" fmla="*/ 865 w 1889"/>
                <a:gd name="T55" fmla="*/ 270 h 570"/>
                <a:gd name="T56" fmla="*/ 722 w 1889"/>
                <a:gd name="T57" fmla="*/ 219 h 570"/>
                <a:gd name="T58" fmla="*/ 783 w 1889"/>
                <a:gd name="T59" fmla="*/ 237 h 570"/>
                <a:gd name="T60" fmla="*/ 635 w 1889"/>
                <a:gd name="T61" fmla="*/ 202 h 570"/>
                <a:gd name="T62" fmla="*/ 686 w 1889"/>
                <a:gd name="T63" fmla="*/ 200 h 570"/>
                <a:gd name="T64" fmla="*/ 589 w 1889"/>
                <a:gd name="T65" fmla="*/ 188 h 570"/>
                <a:gd name="T66" fmla="*/ 548 w 1889"/>
                <a:gd name="T67" fmla="*/ 159 h 570"/>
                <a:gd name="T68" fmla="*/ 589 w 1889"/>
                <a:gd name="T69" fmla="*/ 188 h 570"/>
                <a:gd name="T70" fmla="*/ 446 w 1889"/>
                <a:gd name="T71" fmla="*/ 138 h 570"/>
                <a:gd name="T72" fmla="*/ 507 w 1889"/>
                <a:gd name="T73" fmla="*/ 156 h 570"/>
                <a:gd name="T74" fmla="*/ 359 w 1889"/>
                <a:gd name="T75" fmla="*/ 120 h 570"/>
                <a:gd name="T76" fmla="*/ 410 w 1889"/>
                <a:gd name="T77" fmla="*/ 119 h 570"/>
                <a:gd name="T78" fmla="*/ 313 w 1889"/>
                <a:gd name="T79" fmla="*/ 107 h 570"/>
                <a:gd name="T80" fmla="*/ 271 w 1889"/>
                <a:gd name="T81" fmla="*/ 78 h 570"/>
                <a:gd name="T82" fmla="*/ 313 w 1889"/>
                <a:gd name="T83" fmla="*/ 107 h 570"/>
                <a:gd name="T84" fmla="*/ 169 w 1889"/>
                <a:gd name="T85" fmla="*/ 56 h 570"/>
                <a:gd name="T86" fmla="*/ 231 w 1889"/>
                <a:gd name="T87" fmla="*/ 74 h 570"/>
                <a:gd name="T88" fmla="*/ 83 w 1889"/>
                <a:gd name="T89" fmla="*/ 39 h 570"/>
                <a:gd name="T90" fmla="*/ 133 w 1889"/>
                <a:gd name="T91" fmla="*/ 37 h 570"/>
                <a:gd name="T92" fmla="*/ 37 w 1889"/>
                <a:gd name="T93" fmla="*/ 25 h 570"/>
                <a:gd name="T94" fmla="*/ 12 w 1889"/>
                <a:gd name="T95" fmla="*/ 1 h 570"/>
                <a:gd name="T96" fmla="*/ 37 w 1889"/>
                <a:gd name="T97" fmla="*/ 25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89" h="570">
                  <a:moveTo>
                    <a:pt x="1878" y="569"/>
                  </a:moveTo>
                  <a:lnTo>
                    <a:pt x="1832" y="555"/>
                  </a:lnTo>
                  <a:cubicBezTo>
                    <a:pt x="1828" y="554"/>
                    <a:pt x="1825" y="550"/>
                    <a:pt x="1827" y="545"/>
                  </a:cubicBezTo>
                  <a:cubicBezTo>
                    <a:pt x="1828" y="541"/>
                    <a:pt x="1832" y="539"/>
                    <a:pt x="1837" y="540"/>
                  </a:cubicBezTo>
                  <a:lnTo>
                    <a:pt x="1883" y="553"/>
                  </a:lnTo>
                  <a:cubicBezTo>
                    <a:pt x="1887" y="555"/>
                    <a:pt x="1889" y="559"/>
                    <a:pt x="1888" y="563"/>
                  </a:cubicBezTo>
                  <a:cubicBezTo>
                    <a:pt x="1887" y="568"/>
                    <a:pt x="1882" y="570"/>
                    <a:pt x="1878" y="569"/>
                  </a:cubicBezTo>
                  <a:close/>
                  <a:moveTo>
                    <a:pt x="1786" y="542"/>
                  </a:moveTo>
                  <a:lnTo>
                    <a:pt x="1740" y="528"/>
                  </a:lnTo>
                  <a:cubicBezTo>
                    <a:pt x="1736" y="527"/>
                    <a:pt x="1733" y="522"/>
                    <a:pt x="1735" y="518"/>
                  </a:cubicBezTo>
                  <a:cubicBezTo>
                    <a:pt x="1736" y="514"/>
                    <a:pt x="1740" y="511"/>
                    <a:pt x="1745" y="513"/>
                  </a:cubicBezTo>
                  <a:lnTo>
                    <a:pt x="1791" y="526"/>
                  </a:lnTo>
                  <a:cubicBezTo>
                    <a:pt x="1795" y="528"/>
                    <a:pt x="1797" y="532"/>
                    <a:pt x="1796" y="536"/>
                  </a:cubicBezTo>
                  <a:cubicBezTo>
                    <a:pt x="1795" y="540"/>
                    <a:pt x="1790" y="543"/>
                    <a:pt x="1786" y="542"/>
                  </a:cubicBezTo>
                  <a:close/>
                  <a:moveTo>
                    <a:pt x="1694" y="514"/>
                  </a:moveTo>
                  <a:lnTo>
                    <a:pt x="1648" y="501"/>
                  </a:lnTo>
                  <a:cubicBezTo>
                    <a:pt x="1644" y="500"/>
                    <a:pt x="1641" y="495"/>
                    <a:pt x="1643" y="491"/>
                  </a:cubicBezTo>
                  <a:cubicBezTo>
                    <a:pt x="1644" y="487"/>
                    <a:pt x="1648" y="484"/>
                    <a:pt x="1653" y="486"/>
                  </a:cubicBezTo>
                  <a:lnTo>
                    <a:pt x="1699" y="499"/>
                  </a:lnTo>
                  <a:cubicBezTo>
                    <a:pt x="1703" y="500"/>
                    <a:pt x="1705" y="505"/>
                    <a:pt x="1704" y="509"/>
                  </a:cubicBezTo>
                  <a:cubicBezTo>
                    <a:pt x="1703" y="513"/>
                    <a:pt x="1698" y="516"/>
                    <a:pt x="1694" y="514"/>
                  </a:cubicBezTo>
                  <a:close/>
                  <a:moveTo>
                    <a:pt x="1602" y="487"/>
                  </a:moveTo>
                  <a:lnTo>
                    <a:pt x="1556" y="474"/>
                  </a:lnTo>
                  <a:cubicBezTo>
                    <a:pt x="1552" y="472"/>
                    <a:pt x="1549" y="468"/>
                    <a:pt x="1551" y="464"/>
                  </a:cubicBezTo>
                  <a:cubicBezTo>
                    <a:pt x="1552" y="460"/>
                    <a:pt x="1556" y="457"/>
                    <a:pt x="1560" y="458"/>
                  </a:cubicBezTo>
                  <a:lnTo>
                    <a:pt x="1607" y="472"/>
                  </a:lnTo>
                  <a:cubicBezTo>
                    <a:pt x="1611" y="473"/>
                    <a:pt x="1613" y="478"/>
                    <a:pt x="1612" y="482"/>
                  </a:cubicBezTo>
                  <a:cubicBezTo>
                    <a:pt x="1611" y="486"/>
                    <a:pt x="1606" y="489"/>
                    <a:pt x="1602" y="487"/>
                  </a:cubicBezTo>
                  <a:close/>
                  <a:moveTo>
                    <a:pt x="1510" y="460"/>
                  </a:moveTo>
                  <a:lnTo>
                    <a:pt x="1464" y="447"/>
                  </a:lnTo>
                  <a:cubicBezTo>
                    <a:pt x="1460" y="445"/>
                    <a:pt x="1457" y="441"/>
                    <a:pt x="1458" y="437"/>
                  </a:cubicBezTo>
                  <a:cubicBezTo>
                    <a:pt x="1460" y="432"/>
                    <a:pt x="1464" y="430"/>
                    <a:pt x="1468" y="431"/>
                  </a:cubicBezTo>
                  <a:lnTo>
                    <a:pt x="1514" y="445"/>
                  </a:lnTo>
                  <a:cubicBezTo>
                    <a:pt x="1519" y="446"/>
                    <a:pt x="1521" y="450"/>
                    <a:pt x="1520" y="455"/>
                  </a:cubicBezTo>
                  <a:cubicBezTo>
                    <a:pt x="1519" y="459"/>
                    <a:pt x="1514" y="461"/>
                    <a:pt x="1510" y="460"/>
                  </a:cubicBezTo>
                  <a:close/>
                  <a:moveTo>
                    <a:pt x="1418" y="433"/>
                  </a:moveTo>
                  <a:lnTo>
                    <a:pt x="1372" y="419"/>
                  </a:lnTo>
                  <a:cubicBezTo>
                    <a:pt x="1368" y="418"/>
                    <a:pt x="1365" y="414"/>
                    <a:pt x="1366" y="409"/>
                  </a:cubicBezTo>
                  <a:cubicBezTo>
                    <a:pt x="1368" y="405"/>
                    <a:pt x="1372" y="403"/>
                    <a:pt x="1376" y="404"/>
                  </a:cubicBezTo>
                  <a:lnTo>
                    <a:pt x="1422" y="418"/>
                  </a:lnTo>
                  <a:cubicBezTo>
                    <a:pt x="1427" y="419"/>
                    <a:pt x="1429" y="423"/>
                    <a:pt x="1428" y="428"/>
                  </a:cubicBezTo>
                  <a:cubicBezTo>
                    <a:pt x="1427" y="432"/>
                    <a:pt x="1422" y="434"/>
                    <a:pt x="1418" y="433"/>
                  </a:cubicBezTo>
                  <a:close/>
                  <a:moveTo>
                    <a:pt x="1326" y="406"/>
                  </a:moveTo>
                  <a:lnTo>
                    <a:pt x="1280" y="392"/>
                  </a:lnTo>
                  <a:cubicBezTo>
                    <a:pt x="1275" y="391"/>
                    <a:pt x="1273" y="386"/>
                    <a:pt x="1274" y="382"/>
                  </a:cubicBezTo>
                  <a:cubicBezTo>
                    <a:pt x="1276" y="378"/>
                    <a:pt x="1280" y="376"/>
                    <a:pt x="1284" y="377"/>
                  </a:cubicBezTo>
                  <a:lnTo>
                    <a:pt x="1330" y="390"/>
                  </a:lnTo>
                  <a:cubicBezTo>
                    <a:pt x="1335" y="392"/>
                    <a:pt x="1337" y="396"/>
                    <a:pt x="1336" y="400"/>
                  </a:cubicBezTo>
                  <a:cubicBezTo>
                    <a:pt x="1334" y="405"/>
                    <a:pt x="1330" y="407"/>
                    <a:pt x="1326" y="406"/>
                  </a:cubicBezTo>
                  <a:close/>
                  <a:moveTo>
                    <a:pt x="1234" y="379"/>
                  </a:moveTo>
                  <a:lnTo>
                    <a:pt x="1188" y="365"/>
                  </a:lnTo>
                  <a:cubicBezTo>
                    <a:pt x="1183" y="364"/>
                    <a:pt x="1181" y="359"/>
                    <a:pt x="1182" y="355"/>
                  </a:cubicBezTo>
                  <a:cubicBezTo>
                    <a:pt x="1183" y="351"/>
                    <a:pt x="1188" y="348"/>
                    <a:pt x="1192" y="350"/>
                  </a:cubicBezTo>
                  <a:lnTo>
                    <a:pt x="1238" y="363"/>
                  </a:lnTo>
                  <a:cubicBezTo>
                    <a:pt x="1242" y="364"/>
                    <a:pt x="1245" y="369"/>
                    <a:pt x="1244" y="373"/>
                  </a:cubicBezTo>
                  <a:cubicBezTo>
                    <a:pt x="1242" y="377"/>
                    <a:pt x="1238" y="380"/>
                    <a:pt x="1234" y="379"/>
                  </a:cubicBezTo>
                  <a:close/>
                  <a:moveTo>
                    <a:pt x="1142" y="351"/>
                  </a:moveTo>
                  <a:lnTo>
                    <a:pt x="1096" y="338"/>
                  </a:lnTo>
                  <a:cubicBezTo>
                    <a:pt x="1091" y="337"/>
                    <a:pt x="1089" y="332"/>
                    <a:pt x="1090" y="328"/>
                  </a:cubicBezTo>
                  <a:cubicBezTo>
                    <a:pt x="1091" y="324"/>
                    <a:pt x="1096" y="321"/>
                    <a:pt x="1100" y="322"/>
                  </a:cubicBezTo>
                  <a:lnTo>
                    <a:pt x="1146" y="336"/>
                  </a:lnTo>
                  <a:cubicBezTo>
                    <a:pt x="1150" y="337"/>
                    <a:pt x="1153" y="342"/>
                    <a:pt x="1152" y="346"/>
                  </a:cubicBezTo>
                  <a:cubicBezTo>
                    <a:pt x="1150" y="350"/>
                    <a:pt x="1146" y="353"/>
                    <a:pt x="1142" y="351"/>
                  </a:cubicBezTo>
                  <a:close/>
                  <a:moveTo>
                    <a:pt x="1050" y="324"/>
                  </a:moveTo>
                  <a:lnTo>
                    <a:pt x="1004" y="311"/>
                  </a:lnTo>
                  <a:cubicBezTo>
                    <a:pt x="999" y="309"/>
                    <a:pt x="997" y="305"/>
                    <a:pt x="998" y="301"/>
                  </a:cubicBezTo>
                  <a:cubicBezTo>
                    <a:pt x="999" y="296"/>
                    <a:pt x="1004" y="294"/>
                    <a:pt x="1008" y="295"/>
                  </a:cubicBezTo>
                  <a:lnTo>
                    <a:pt x="1054" y="309"/>
                  </a:lnTo>
                  <a:cubicBezTo>
                    <a:pt x="1058" y="310"/>
                    <a:pt x="1061" y="315"/>
                    <a:pt x="1059" y="319"/>
                  </a:cubicBezTo>
                  <a:cubicBezTo>
                    <a:pt x="1058" y="323"/>
                    <a:pt x="1054" y="325"/>
                    <a:pt x="1050" y="324"/>
                  </a:cubicBezTo>
                  <a:close/>
                  <a:moveTo>
                    <a:pt x="957" y="297"/>
                  </a:moveTo>
                  <a:lnTo>
                    <a:pt x="911" y="283"/>
                  </a:lnTo>
                  <a:cubicBezTo>
                    <a:pt x="907" y="282"/>
                    <a:pt x="905" y="278"/>
                    <a:pt x="906" y="273"/>
                  </a:cubicBezTo>
                  <a:cubicBezTo>
                    <a:pt x="907" y="269"/>
                    <a:pt x="912" y="267"/>
                    <a:pt x="916" y="268"/>
                  </a:cubicBezTo>
                  <a:lnTo>
                    <a:pt x="962" y="282"/>
                  </a:lnTo>
                  <a:cubicBezTo>
                    <a:pt x="966" y="283"/>
                    <a:pt x="969" y="287"/>
                    <a:pt x="967" y="292"/>
                  </a:cubicBezTo>
                  <a:cubicBezTo>
                    <a:pt x="966" y="296"/>
                    <a:pt x="962" y="298"/>
                    <a:pt x="957" y="297"/>
                  </a:cubicBezTo>
                  <a:close/>
                  <a:moveTo>
                    <a:pt x="865" y="270"/>
                  </a:moveTo>
                  <a:lnTo>
                    <a:pt x="819" y="256"/>
                  </a:lnTo>
                  <a:cubicBezTo>
                    <a:pt x="815" y="255"/>
                    <a:pt x="813" y="251"/>
                    <a:pt x="814" y="246"/>
                  </a:cubicBezTo>
                  <a:cubicBezTo>
                    <a:pt x="815" y="242"/>
                    <a:pt x="820" y="240"/>
                    <a:pt x="824" y="241"/>
                  </a:cubicBezTo>
                  <a:lnTo>
                    <a:pt x="870" y="254"/>
                  </a:lnTo>
                  <a:cubicBezTo>
                    <a:pt x="874" y="256"/>
                    <a:pt x="877" y="260"/>
                    <a:pt x="875" y="264"/>
                  </a:cubicBezTo>
                  <a:cubicBezTo>
                    <a:pt x="874" y="269"/>
                    <a:pt x="870" y="271"/>
                    <a:pt x="865" y="270"/>
                  </a:cubicBezTo>
                  <a:close/>
                  <a:moveTo>
                    <a:pt x="773" y="243"/>
                  </a:moveTo>
                  <a:lnTo>
                    <a:pt x="727" y="229"/>
                  </a:lnTo>
                  <a:cubicBezTo>
                    <a:pt x="723" y="228"/>
                    <a:pt x="721" y="223"/>
                    <a:pt x="722" y="219"/>
                  </a:cubicBezTo>
                  <a:cubicBezTo>
                    <a:pt x="723" y="215"/>
                    <a:pt x="728" y="212"/>
                    <a:pt x="732" y="214"/>
                  </a:cubicBezTo>
                  <a:lnTo>
                    <a:pt x="778" y="227"/>
                  </a:lnTo>
                  <a:cubicBezTo>
                    <a:pt x="782" y="229"/>
                    <a:pt x="785" y="233"/>
                    <a:pt x="783" y="237"/>
                  </a:cubicBezTo>
                  <a:cubicBezTo>
                    <a:pt x="782" y="241"/>
                    <a:pt x="778" y="244"/>
                    <a:pt x="773" y="243"/>
                  </a:cubicBezTo>
                  <a:close/>
                  <a:moveTo>
                    <a:pt x="681" y="215"/>
                  </a:moveTo>
                  <a:lnTo>
                    <a:pt x="635" y="202"/>
                  </a:lnTo>
                  <a:cubicBezTo>
                    <a:pt x="631" y="201"/>
                    <a:pt x="629" y="196"/>
                    <a:pt x="630" y="192"/>
                  </a:cubicBezTo>
                  <a:cubicBezTo>
                    <a:pt x="631" y="188"/>
                    <a:pt x="636" y="185"/>
                    <a:pt x="640" y="187"/>
                  </a:cubicBezTo>
                  <a:lnTo>
                    <a:pt x="686" y="200"/>
                  </a:lnTo>
                  <a:cubicBezTo>
                    <a:pt x="690" y="201"/>
                    <a:pt x="692" y="206"/>
                    <a:pt x="691" y="210"/>
                  </a:cubicBezTo>
                  <a:cubicBezTo>
                    <a:pt x="690" y="214"/>
                    <a:pt x="685" y="217"/>
                    <a:pt x="681" y="215"/>
                  </a:cubicBezTo>
                  <a:close/>
                  <a:moveTo>
                    <a:pt x="589" y="188"/>
                  </a:moveTo>
                  <a:lnTo>
                    <a:pt x="543" y="175"/>
                  </a:lnTo>
                  <a:cubicBezTo>
                    <a:pt x="539" y="173"/>
                    <a:pt x="536" y="169"/>
                    <a:pt x="538" y="165"/>
                  </a:cubicBezTo>
                  <a:cubicBezTo>
                    <a:pt x="539" y="161"/>
                    <a:pt x="543" y="158"/>
                    <a:pt x="548" y="159"/>
                  </a:cubicBezTo>
                  <a:lnTo>
                    <a:pt x="594" y="173"/>
                  </a:lnTo>
                  <a:cubicBezTo>
                    <a:pt x="598" y="174"/>
                    <a:pt x="600" y="179"/>
                    <a:pt x="599" y="183"/>
                  </a:cubicBezTo>
                  <a:cubicBezTo>
                    <a:pt x="598" y="187"/>
                    <a:pt x="593" y="190"/>
                    <a:pt x="589" y="188"/>
                  </a:cubicBezTo>
                  <a:close/>
                  <a:moveTo>
                    <a:pt x="497" y="161"/>
                  </a:moveTo>
                  <a:lnTo>
                    <a:pt x="451" y="148"/>
                  </a:lnTo>
                  <a:cubicBezTo>
                    <a:pt x="447" y="146"/>
                    <a:pt x="444" y="142"/>
                    <a:pt x="446" y="138"/>
                  </a:cubicBezTo>
                  <a:cubicBezTo>
                    <a:pt x="447" y="133"/>
                    <a:pt x="451" y="131"/>
                    <a:pt x="456" y="132"/>
                  </a:cubicBezTo>
                  <a:lnTo>
                    <a:pt x="502" y="146"/>
                  </a:lnTo>
                  <a:cubicBezTo>
                    <a:pt x="506" y="147"/>
                    <a:pt x="508" y="151"/>
                    <a:pt x="507" y="156"/>
                  </a:cubicBezTo>
                  <a:cubicBezTo>
                    <a:pt x="506" y="160"/>
                    <a:pt x="501" y="162"/>
                    <a:pt x="497" y="161"/>
                  </a:cubicBezTo>
                  <a:close/>
                  <a:moveTo>
                    <a:pt x="405" y="134"/>
                  </a:moveTo>
                  <a:lnTo>
                    <a:pt x="359" y="120"/>
                  </a:lnTo>
                  <a:cubicBezTo>
                    <a:pt x="355" y="119"/>
                    <a:pt x="352" y="115"/>
                    <a:pt x="354" y="110"/>
                  </a:cubicBezTo>
                  <a:cubicBezTo>
                    <a:pt x="355" y="106"/>
                    <a:pt x="359" y="104"/>
                    <a:pt x="364" y="105"/>
                  </a:cubicBezTo>
                  <a:lnTo>
                    <a:pt x="410" y="119"/>
                  </a:lnTo>
                  <a:cubicBezTo>
                    <a:pt x="414" y="120"/>
                    <a:pt x="416" y="124"/>
                    <a:pt x="415" y="129"/>
                  </a:cubicBezTo>
                  <a:cubicBezTo>
                    <a:pt x="414" y="133"/>
                    <a:pt x="409" y="135"/>
                    <a:pt x="405" y="134"/>
                  </a:cubicBezTo>
                  <a:close/>
                  <a:moveTo>
                    <a:pt x="313" y="107"/>
                  </a:moveTo>
                  <a:lnTo>
                    <a:pt x="267" y="93"/>
                  </a:lnTo>
                  <a:cubicBezTo>
                    <a:pt x="263" y="92"/>
                    <a:pt x="260" y="87"/>
                    <a:pt x="262" y="83"/>
                  </a:cubicBezTo>
                  <a:cubicBezTo>
                    <a:pt x="263" y="79"/>
                    <a:pt x="267" y="77"/>
                    <a:pt x="271" y="78"/>
                  </a:cubicBezTo>
                  <a:lnTo>
                    <a:pt x="318" y="91"/>
                  </a:lnTo>
                  <a:cubicBezTo>
                    <a:pt x="322" y="93"/>
                    <a:pt x="324" y="97"/>
                    <a:pt x="323" y="101"/>
                  </a:cubicBezTo>
                  <a:cubicBezTo>
                    <a:pt x="322" y="106"/>
                    <a:pt x="317" y="108"/>
                    <a:pt x="313" y="107"/>
                  </a:cubicBezTo>
                  <a:close/>
                  <a:moveTo>
                    <a:pt x="221" y="80"/>
                  </a:moveTo>
                  <a:lnTo>
                    <a:pt x="175" y="66"/>
                  </a:lnTo>
                  <a:cubicBezTo>
                    <a:pt x="171" y="65"/>
                    <a:pt x="168" y="60"/>
                    <a:pt x="169" y="56"/>
                  </a:cubicBezTo>
                  <a:cubicBezTo>
                    <a:pt x="171" y="52"/>
                    <a:pt x="175" y="49"/>
                    <a:pt x="179" y="51"/>
                  </a:cubicBezTo>
                  <a:lnTo>
                    <a:pt x="225" y="64"/>
                  </a:lnTo>
                  <a:cubicBezTo>
                    <a:pt x="230" y="65"/>
                    <a:pt x="232" y="70"/>
                    <a:pt x="231" y="74"/>
                  </a:cubicBezTo>
                  <a:cubicBezTo>
                    <a:pt x="230" y="78"/>
                    <a:pt x="225" y="81"/>
                    <a:pt x="221" y="80"/>
                  </a:cubicBezTo>
                  <a:close/>
                  <a:moveTo>
                    <a:pt x="129" y="52"/>
                  </a:moveTo>
                  <a:lnTo>
                    <a:pt x="83" y="39"/>
                  </a:lnTo>
                  <a:cubicBezTo>
                    <a:pt x="79" y="38"/>
                    <a:pt x="76" y="33"/>
                    <a:pt x="77" y="29"/>
                  </a:cubicBezTo>
                  <a:cubicBezTo>
                    <a:pt x="79" y="25"/>
                    <a:pt x="83" y="22"/>
                    <a:pt x="87" y="23"/>
                  </a:cubicBezTo>
                  <a:lnTo>
                    <a:pt x="133" y="37"/>
                  </a:lnTo>
                  <a:cubicBezTo>
                    <a:pt x="138" y="38"/>
                    <a:pt x="140" y="43"/>
                    <a:pt x="139" y="47"/>
                  </a:cubicBezTo>
                  <a:cubicBezTo>
                    <a:pt x="138" y="51"/>
                    <a:pt x="133" y="54"/>
                    <a:pt x="129" y="52"/>
                  </a:cubicBezTo>
                  <a:close/>
                  <a:moveTo>
                    <a:pt x="37" y="25"/>
                  </a:moveTo>
                  <a:lnTo>
                    <a:pt x="7" y="16"/>
                  </a:lnTo>
                  <a:cubicBezTo>
                    <a:pt x="3" y="15"/>
                    <a:pt x="0" y="11"/>
                    <a:pt x="2" y="7"/>
                  </a:cubicBezTo>
                  <a:cubicBezTo>
                    <a:pt x="3" y="2"/>
                    <a:pt x="7" y="0"/>
                    <a:pt x="12" y="1"/>
                  </a:cubicBezTo>
                  <a:lnTo>
                    <a:pt x="41" y="10"/>
                  </a:lnTo>
                  <a:cubicBezTo>
                    <a:pt x="46" y="11"/>
                    <a:pt x="48" y="16"/>
                    <a:pt x="47" y="20"/>
                  </a:cubicBezTo>
                  <a:cubicBezTo>
                    <a:pt x="45" y="24"/>
                    <a:pt x="41" y="26"/>
                    <a:pt x="37" y="25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8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4487" y="4938056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9" name="Freeform 239">
              <a:extLst>
                <a:ext uri="{FF2B5EF4-FFF2-40B4-BE49-F238E27FC236}">
                  <a16:creationId xmlns:a16="http://schemas.microsoft.com/office/drawing/2014/main" id="{7B297564-A4E2-45E9-9B6C-B25C45CBE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6469" y="4716025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0" name="Freeform 298">
              <a:extLst>
                <a:ext uri="{FF2B5EF4-FFF2-40B4-BE49-F238E27FC236}">
                  <a16:creationId xmlns:a16="http://schemas.microsoft.com/office/drawing/2014/main" id="{007003D3-152C-4886-80D5-D48E57322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9272" y="4792925"/>
              <a:ext cx="637319" cy="227163"/>
            </a:xfrm>
            <a:custGeom>
              <a:avLst/>
              <a:gdLst>
                <a:gd name="T0" fmla="*/ 2357 w 2418"/>
                <a:gd name="T1" fmla="*/ 834 h 862"/>
                <a:gd name="T2" fmla="*/ 2417 w 2418"/>
                <a:gd name="T3" fmla="*/ 855 h 862"/>
                <a:gd name="T4" fmla="*/ 2271 w 2418"/>
                <a:gd name="T5" fmla="*/ 812 h 862"/>
                <a:gd name="T6" fmla="*/ 2321 w 2418"/>
                <a:gd name="T7" fmla="*/ 813 h 862"/>
                <a:gd name="T8" fmla="*/ 2226 w 2418"/>
                <a:gd name="T9" fmla="*/ 796 h 862"/>
                <a:gd name="T10" fmla="*/ 2186 w 2418"/>
                <a:gd name="T11" fmla="*/ 765 h 862"/>
                <a:gd name="T12" fmla="*/ 2226 w 2418"/>
                <a:gd name="T13" fmla="*/ 796 h 862"/>
                <a:gd name="T14" fmla="*/ 2085 w 2418"/>
                <a:gd name="T15" fmla="*/ 738 h 862"/>
                <a:gd name="T16" fmla="*/ 2145 w 2418"/>
                <a:gd name="T17" fmla="*/ 760 h 862"/>
                <a:gd name="T18" fmla="*/ 1999 w 2418"/>
                <a:gd name="T19" fmla="*/ 717 h 862"/>
                <a:gd name="T20" fmla="*/ 2050 w 2418"/>
                <a:gd name="T21" fmla="*/ 718 h 862"/>
                <a:gd name="T22" fmla="*/ 1954 w 2418"/>
                <a:gd name="T23" fmla="*/ 701 h 862"/>
                <a:gd name="T24" fmla="*/ 1914 w 2418"/>
                <a:gd name="T25" fmla="*/ 670 h 862"/>
                <a:gd name="T26" fmla="*/ 1954 w 2418"/>
                <a:gd name="T27" fmla="*/ 701 h 862"/>
                <a:gd name="T28" fmla="*/ 1813 w 2418"/>
                <a:gd name="T29" fmla="*/ 643 h 862"/>
                <a:gd name="T30" fmla="*/ 1874 w 2418"/>
                <a:gd name="T31" fmla="*/ 664 h 862"/>
                <a:gd name="T32" fmla="*/ 1727 w 2418"/>
                <a:gd name="T33" fmla="*/ 621 h 862"/>
                <a:gd name="T34" fmla="*/ 1778 w 2418"/>
                <a:gd name="T35" fmla="*/ 622 h 862"/>
                <a:gd name="T36" fmla="*/ 1682 w 2418"/>
                <a:gd name="T37" fmla="*/ 605 h 862"/>
                <a:gd name="T38" fmla="*/ 1642 w 2418"/>
                <a:gd name="T39" fmla="*/ 574 h 862"/>
                <a:gd name="T40" fmla="*/ 1682 w 2418"/>
                <a:gd name="T41" fmla="*/ 605 h 862"/>
                <a:gd name="T42" fmla="*/ 1541 w 2418"/>
                <a:gd name="T43" fmla="*/ 548 h 862"/>
                <a:gd name="T44" fmla="*/ 1602 w 2418"/>
                <a:gd name="T45" fmla="*/ 569 h 862"/>
                <a:gd name="T46" fmla="*/ 1456 w 2418"/>
                <a:gd name="T47" fmla="*/ 526 h 862"/>
                <a:gd name="T48" fmla="*/ 1506 w 2418"/>
                <a:gd name="T49" fmla="*/ 527 h 862"/>
                <a:gd name="T50" fmla="*/ 1410 w 2418"/>
                <a:gd name="T51" fmla="*/ 510 h 862"/>
                <a:gd name="T52" fmla="*/ 1371 w 2418"/>
                <a:gd name="T53" fmla="*/ 479 h 862"/>
                <a:gd name="T54" fmla="*/ 1410 w 2418"/>
                <a:gd name="T55" fmla="*/ 510 h 862"/>
                <a:gd name="T56" fmla="*/ 1270 w 2418"/>
                <a:gd name="T57" fmla="*/ 452 h 862"/>
                <a:gd name="T58" fmla="*/ 1330 w 2418"/>
                <a:gd name="T59" fmla="*/ 473 h 862"/>
                <a:gd name="T60" fmla="*/ 1184 w 2418"/>
                <a:gd name="T61" fmla="*/ 430 h 862"/>
                <a:gd name="T62" fmla="*/ 1235 w 2418"/>
                <a:gd name="T63" fmla="*/ 431 h 862"/>
                <a:gd name="T64" fmla="*/ 1139 w 2418"/>
                <a:gd name="T65" fmla="*/ 414 h 862"/>
                <a:gd name="T66" fmla="*/ 1099 w 2418"/>
                <a:gd name="T67" fmla="*/ 383 h 862"/>
                <a:gd name="T68" fmla="*/ 1139 w 2418"/>
                <a:gd name="T69" fmla="*/ 414 h 862"/>
                <a:gd name="T70" fmla="*/ 998 w 2418"/>
                <a:gd name="T71" fmla="*/ 357 h 862"/>
                <a:gd name="T72" fmla="*/ 1058 w 2418"/>
                <a:gd name="T73" fmla="*/ 378 h 862"/>
                <a:gd name="T74" fmla="*/ 912 w 2418"/>
                <a:gd name="T75" fmla="*/ 335 h 862"/>
                <a:gd name="T76" fmla="*/ 963 w 2418"/>
                <a:gd name="T77" fmla="*/ 336 h 862"/>
                <a:gd name="T78" fmla="*/ 867 w 2418"/>
                <a:gd name="T79" fmla="*/ 319 h 862"/>
                <a:gd name="T80" fmla="*/ 827 w 2418"/>
                <a:gd name="T81" fmla="*/ 288 h 862"/>
                <a:gd name="T82" fmla="*/ 867 w 2418"/>
                <a:gd name="T83" fmla="*/ 319 h 862"/>
                <a:gd name="T84" fmla="*/ 726 w 2418"/>
                <a:gd name="T85" fmla="*/ 261 h 862"/>
                <a:gd name="T86" fmla="*/ 787 w 2418"/>
                <a:gd name="T87" fmla="*/ 282 h 862"/>
                <a:gd name="T88" fmla="*/ 641 w 2418"/>
                <a:gd name="T89" fmla="*/ 239 h 862"/>
                <a:gd name="T90" fmla="*/ 691 w 2418"/>
                <a:gd name="T91" fmla="*/ 240 h 862"/>
                <a:gd name="T92" fmla="*/ 595 w 2418"/>
                <a:gd name="T93" fmla="*/ 223 h 862"/>
                <a:gd name="T94" fmla="*/ 555 w 2418"/>
                <a:gd name="T95" fmla="*/ 192 h 862"/>
                <a:gd name="T96" fmla="*/ 595 w 2418"/>
                <a:gd name="T97" fmla="*/ 223 h 862"/>
                <a:gd name="T98" fmla="*/ 455 w 2418"/>
                <a:gd name="T99" fmla="*/ 166 h 862"/>
                <a:gd name="T100" fmla="*/ 515 w 2418"/>
                <a:gd name="T101" fmla="*/ 187 h 862"/>
                <a:gd name="T102" fmla="*/ 369 w 2418"/>
                <a:gd name="T103" fmla="*/ 144 h 862"/>
                <a:gd name="T104" fmla="*/ 420 w 2418"/>
                <a:gd name="T105" fmla="*/ 145 h 862"/>
                <a:gd name="T106" fmla="*/ 324 w 2418"/>
                <a:gd name="T107" fmla="*/ 128 h 862"/>
                <a:gd name="T108" fmla="*/ 284 w 2418"/>
                <a:gd name="T109" fmla="*/ 97 h 862"/>
                <a:gd name="T110" fmla="*/ 324 w 2418"/>
                <a:gd name="T111" fmla="*/ 128 h 862"/>
                <a:gd name="T112" fmla="*/ 183 w 2418"/>
                <a:gd name="T113" fmla="*/ 70 h 862"/>
                <a:gd name="T114" fmla="*/ 243 w 2418"/>
                <a:gd name="T115" fmla="*/ 91 h 862"/>
                <a:gd name="T116" fmla="*/ 97 w 2418"/>
                <a:gd name="T117" fmla="*/ 48 h 862"/>
                <a:gd name="T118" fmla="*/ 148 w 2418"/>
                <a:gd name="T119" fmla="*/ 49 h 862"/>
                <a:gd name="T120" fmla="*/ 52 w 2418"/>
                <a:gd name="T121" fmla="*/ 33 h 862"/>
                <a:gd name="T122" fmla="*/ 12 w 2418"/>
                <a:gd name="T123" fmla="*/ 2 h 862"/>
                <a:gd name="T124" fmla="*/ 52 w 2418"/>
                <a:gd name="T125" fmla="*/ 33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18" h="862">
                  <a:moveTo>
                    <a:pt x="2407" y="860"/>
                  </a:moveTo>
                  <a:lnTo>
                    <a:pt x="2361" y="844"/>
                  </a:lnTo>
                  <a:cubicBezTo>
                    <a:pt x="2357" y="843"/>
                    <a:pt x="2355" y="838"/>
                    <a:pt x="2357" y="834"/>
                  </a:cubicBezTo>
                  <a:cubicBezTo>
                    <a:pt x="2358" y="830"/>
                    <a:pt x="2363" y="828"/>
                    <a:pt x="2367" y="829"/>
                  </a:cubicBezTo>
                  <a:lnTo>
                    <a:pt x="2412" y="845"/>
                  </a:lnTo>
                  <a:cubicBezTo>
                    <a:pt x="2416" y="846"/>
                    <a:pt x="2418" y="851"/>
                    <a:pt x="2417" y="855"/>
                  </a:cubicBezTo>
                  <a:cubicBezTo>
                    <a:pt x="2415" y="859"/>
                    <a:pt x="2411" y="862"/>
                    <a:pt x="2407" y="860"/>
                  </a:cubicBezTo>
                  <a:close/>
                  <a:moveTo>
                    <a:pt x="2316" y="828"/>
                  </a:moveTo>
                  <a:lnTo>
                    <a:pt x="2271" y="812"/>
                  </a:lnTo>
                  <a:cubicBezTo>
                    <a:pt x="2267" y="811"/>
                    <a:pt x="2265" y="806"/>
                    <a:pt x="2266" y="802"/>
                  </a:cubicBezTo>
                  <a:cubicBezTo>
                    <a:pt x="2267" y="798"/>
                    <a:pt x="2272" y="796"/>
                    <a:pt x="2276" y="797"/>
                  </a:cubicBezTo>
                  <a:lnTo>
                    <a:pt x="2321" y="813"/>
                  </a:lnTo>
                  <a:cubicBezTo>
                    <a:pt x="2326" y="815"/>
                    <a:pt x="2328" y="819"/>
                    <a:pt x="2326" y="823"/>
                  </a:cubicBezTo>
                  <a:cubicBezTo>
                    <a:pt x="2325" y="828"/>
                    <a:pt x="2320" y="830"/>
                    <a:pt x="2316" y="828"/>
                  </a:cubicBezTo>
                  <a:close/>
                  <a:moveTo>
                    <a:pt x="2226" y="796"/>
                  </a:moveTo>
                  <a:lnTo>
                    <a:pt x="2180" y="781"/>
                  </a:lnTo>
                  <a:cubicBezTo>
                    <a:pt x="2176" y="779"/>
                    <a:pt x="2174" y="774"/>
                    <a:pt x="2175" y="770"/>
                  </a:cubicBezTo>
                  <a:cubicBezTo>
                    <a:pt x="2177" y="766"/>
                    <a:pt x="2181" y="764"/>
                    <a:pt x="2186" y="765"/>
                  </a:cubicBezTo>
                  <a:lnTo>
                    <a:pt x="2231" y="781"/>
                  </a:lnTo>
                  <a:cubicBezTo>
                    <a:pt x="2235" y="783"/>
                    <a:pt x="2237" y="787"/>
                    <a:pt x="2236" y="792"/>
                  </a:cubicBezTo>
                  <a:cubicBezTo>
                    <a:pt x="2234" y="796"/>
                    <a:pt x="2230" y="798"/>
                    <a:pt x="2226" y="796"/>
                  </a:cubicBezTo>
                  <a:close/>
                  <a:moveTo>
                    <a:pt x="2135" y="765"/>
                  </a:moveTo>
                  <a:lnTo>
                    <a:pt x="2090" y="749"/>
                  </a:lnTo>
                  <a:cubicBezTo>
                    <a:pt x="2086" y="747"/>
                    <a:pt x="2083" y="743"/>
                    <a:pt x="2085" y="738"/>
                  </a:cubicBezTo>
                  <a:cubicBezTo>
                    <a:pt x="2086" y="734"/>
                    <a:pt x="2091" y="732"/>
                    <a:pt x="2095" y="734"/>
                  </a:cubicBezTo>
                  <a:lnTo>
                    <a:pt x="2140" y="750"/>
                  </a:lnTo>
                  <a:cubicBezTo>
                    <a:pt x="2145" y="751"/>
                    <a:pt x="2147" y="756"/>
                    <a:pt x="2145" y="760"/>
                  </a:cubicBezTo>
                  <a:cubicBezTo>
                    <a:pt x="2144" y="764"/>
                    <a:pt x="2139" y="766"/>
                    <a:pt x="2135" y="765"/>
                  </a:cubicBezTo>
                  <a:close/>
                  <a:moveTo>
                    <a:pt x="2044" y="733"/>
                  </a:moveTo>
                  <a:lnTo>
                    <a:pt x="1999" y="717"/>
                  </a:lnTo>
                  <a:cubicBezTo>
                    <a:pt x="1995" y="715"/>
                    <a:pt x="1993" y="711"/>
                    <a:pt x="1994" y="707"/>
                  </a:cubicBezTo>
                  <a:cubicBezTo>
                    <a:pt x="1996" y="703"/>
                    <a:pt x="2000" y="700"/>
                    <a:pt x="2005" y="702"/>
                  </a:cubicBezTo>
                  <a:lnTo>
                    <a:pt x="2050" y="718"/>
                  </a:lnTo>
                  <a:cubicBezTo>
                    <a:pt x="2054" y="719"/>
                    <a:pt x="2056" y="724"/>
                    <a:pt x="2055" y="728"/>
                  </a:cubicBezTo>
                  <a:cubicBezTo>
                    <a:pt x="2053" y="732"/>
                    <a:pt x="2049" y="734"/>
                    <a:pt x="2044" y="733"/>
                  </a:cubicBezTo>
                  <a:close/>
                  <a:moveTo>
                    <a:pt x="1954" y="701"/>
                  </a:moveTo>
                  <a:lnTo>
                    <a:pt x="1909" y="685"/>
                  </a:lnTo>
                  <a:cubicBezTo>
                    <a:pt x="1904" y="684"/>
                    <a:pt x="1902" y="679"/>
                    <a:pt x="1904" y="675"/>
                  </a:cubicBezTo>
                  <a:cubicBezTo>
                    <a:pt x="1905" y="671"/>
                    <a:pt x="1910" y="668"/>
                    <a:pt x="1914" y="670"/>
                  </a:cubicBezTo>
                  <a:lnTo>
                    <a:pt x="1959" y="686"/>
                  </a:lnTo>
                  <a:cubicBezTo>
                    <a:pt x="1963" y="687"/>
                    <a:pt x="1966" y="692"/>
                    <a:pt x="1964" y="696"/>
                  </a:cubicBezTo>
                  <a:cubicBezTo>
                    <a:pt x="1963" y="700"/>
                    <a:pt x="1958" y="702"/>
                    <a:pt x="1954" y="701"/>
                  </a:cubicBezTo>
                  <a:close/>
                  <a:moveTo>
                    <a:pt x="1863" y="669"/>
                  </a:moveTo>
                  <a:lnTo>
                    <a:pt x="1818" y="653"/>
                  </a:lnTo>
                  <a:cubicBezTo>
                    <a:pt x="1814" y="652"/>
                    <a:pt x="1812" y="647"/>
                    <a:pt x="1813" y="643"/>
                  </a:cubicBezTo>
                  <a:cubicBezTo>
                    <a:pt x="1815" y="639"/>
                    <a:pt x="1819" y="637"/>
                    <a:pt x="1823" y="638"/>
                  </a:cubicBezTo>
                  <a:lnTo>
                    <a:pt x="1869" y="654"/>
                  </a:lnTo>
                  <a:cubicBezTo>
                    <a:pt x="1873" y="655"/>
                    <a:pt x="1875" y="660"/>
                    <a:pt x="1874" y="664"/>
                  </a:cubicBezTo>
                  <a:cubicBezTo>
                    <a:pt x="1872" y="668"/>
                    <a:pt x="1868" y="671"/>
                    <a:pt x="1863" y="669"/>
                  </a:cubicBezTo>
                  <a:close/>
                  <a:moveTo>
                    <a:pt x="1773" y="637"/>
                  </a:moveTo>
                  <a:lnTo>
                    <a:pt x="1727" y="621"/>
                  </a:lnTo>
                  <a:cubicBezTo>
                    <a:pt x="1723" y="620"/>
                    <a:pt x="1721" y="615"/>
                    <a:pt x="1723" y="611"/>
                  </a:cubicBezTo>
                  <a:cubicBezTo>
                    <a:pt x="1724" y="607"/>
                    <a:pt x="1729" y="605"/>
                    <a:pt x="1733" y="606"/>
                  </a:cubicBezTo>
                  <a:lnTo>
                    <a:pt x="1778" y="622"/>
                  </a:lnTo>
                  <a:cubicBezTo>
                    <a:pt x="1782" y="624"/>
                    <a:pt x="1784" y="628"/>
                    <a:pt x="1783" y="632"/>
                  </a:cubicBezTo>
                  <a:cubicBezTo>
                    <a:pt x="1782" y="637"/>
                    <a:pt x="1777" y="639"/>
                    <a:pt x="1773" y="637"/>
                  </a:cubicBezTo>
                  <a:close/>
                  <a:moveTo>
                    <a:pt x="1682" y="605"/>
                  </a:moveTo>
                  <a:lnTo>
                    <a:pt x="1637" y="590"/>
                  </a:lnTo>
                  <a:cubicBezTo>
                    <a:pt x="1633" y="588"/>
                    <a:pt x="1631" y="584"/>
                    <a:pt x="1632" y="579"/>
                  </a:cubicBezTo>
                  <a:cubicBezTo>
                    <a:pt x="1633" y="575"/>
                    <a:pt x="1638" y="573"/>
                    <a:pt x="1642" y="574"/>
                  </a:cubicBezTo>
                  <a:lnTo>
                    <a:pt x="1688" y="590"/>
                  </a:lnTo>
                  <a:cubicBezTo>
                    <a:pt x="1692" y="592"/>
                    <a:pt x="1694" y="596"/>
                    <a:pt x="1692" y="601"/>
                  </a:cubicBezTo>
                  <a:cubicBezTo>
                    <a:pt x="1691" y="605"/>
                    <a:pt x="1686" y="607"/>
                    <a:pt x="1682" y="605"/>
                  </a:cubicBezTo>
                  <a:close/>
                  <a:moveTo>
                    <a:pt x="1592" y="574"/>
                  </a:moveTo>
                  <a:lnTo>
                    <a:pt x="1546" y="558"/>
                  </a:lnTo>
                  <a:cubicBezTo>
                    <a:pt x="1542" y="556"/>
                    <a:pt x="1540" y="552"/>
                    <a:pt x="1541" y="548"/>
                  </a:cubicBezTo>
                  <a:cubicBezTo>
                    <a:pt x="1543" y="543"/>
                    <a:pt x="1547" y="541"/>
                    <a:pt x="1552" y="543"/>
                  </a:cubicBezTo>
                  <a:lnTo>
                    <a:pt x="1597" y="559"/>
                  </a:lnTo>
                  <a:cubicBezTo>
                    <a:pt x="1601" y="560"/>
                    <a:pt x="1603" y="565"/>
                    <a:pt x="1602" y="569"/>
                  </a:cubicBezTo>
                  <a:cubicBezTo>
                    <a:pt x="1600" y="573"/>
                    <a:pt x="1596" y="575"/>
                    <a:pt x="1592" y="574"/>
                  </a:cubicBezTo>
                  <a:close/>
                  <a:moveTo>
                    <a:pt x="1501" y="542"/>
                  </a:moveTo>
                  <a:lnTo>
                    <a:pt x="1456" y="526"/>
                  </a:lnTo>
                  <a:cubicBezTo>
                    <a:pt x="1452" y="524"/>
                    <a:pt x="1449" y="520"/>
                    <a:pt x="1451" y="516"/>
                  </a:cubicBezTo>
                  <a:cubicBezTo>
                    <a:pt x="1452" y="512"/>
                    <a:pt x="1457" y="509"/>
                    <a:pt x="1461" y="511"/>
                  </a:cubicBezTo>
                  <a:lnTo>
                    <a:pt x="1506" y="527"/>
                  </a:lnTo>
                  <a:cubicBezTo>
                    <a:pt x="1511" y="528"/>
                    <a:pt x="1513" y="533"/>
                    <a:pt x="1511" y="537"/>
                  </a:cubicBezTo>
                  <a:cubicBezTo>
                    <a:pt x="1510" y="541"/>
                    <a:pt x="1505" y="543"/>
                    <a:pt x="1501" y="542"/>
                  </a:cubicBezTo>
                  <a:close/>
                  <a:moveTo>
                    <a:pt x="1410" y="510"/>
                  </a:moveTo>
                  <a:lnTo>
                    <a:pt x="1365" y="494"/>
                  </a:lnTo>
                  <a:cubicBezTo>
                    <a:pt x="1361" y="493"/>
                    <a:pt x="1359" y="488"/>
                    <a:pt x="1360" y="484"/>
                  </a:cubicBezTo>
                  <a:cubicBezTo>
                    <a:pt x="1362" y="480"/>
                    <a:pt x="1366" y="477"/>
                    <a:pt x="1371" y="479"/>
                  </a:cubicBezTo>
                  <a:lnTo>
                    <a:pt x="1416" y="495"/>
                  </a:lnTo>
                  <a:cubicBezTo>
                    <a:pt x="1420" y="496"/>
                    <a:pt x="1422" y="501"/>
                    <a:pt x="1421" y="505"/>
                  </a:cubicBezTo>
                  <a:cubicBezTo>
                    <a:pt x="1419" y="509"/>
                    <a:pt x="1415" y="511"/>
                    <a:pt x="1410" y="510"/>
                  </a:cubicBezTo>
                  <a:close/>
                  <a:moveTo>
                    <a:pt x="1320" y="478"/>
                  </a:moveTo>
                  <a:lnTo>
                    <a:pt x="1275" y="462"/>
                  </a:lnTo>
                  <a:cubicBezTo>
                    <a:pt x="1270" y="461"/>
                    <a:pt x="1268" y="456"/>
                    <a:pt x="1270" y="452"/>
                  </a:cubicBezTo>
                  <a:cubicBezTo>
                    <a:pt x="1271" y="448"/>
                    <a:pt x="1276" y="446"/>
                    <a:pt x="1280" y="447"/>
                  </a:cubicBezTo>
                  <a:lnTo>
                    <a:pt x="1325" y="463"/>
                  </a:lnTo>
                  <a:cubicBezTo>
                    <a:pt x="1329" y="465"/>
                    <a:pt x="1332" y="469"/>
                    <a:pt x="1330" y="473"/>
                  </a:cubicBezTo>
                  <a:cubicBezTo>
                    <a:pt x="1329" y="477"/>
                    <a:pt x="1324" y="480"/>
                    <a:pt x="1320" y="478"/>
                  </a:cubicBezTo>
                  <a:close/>
                  <a:moveTo>
                    <a:pt x="1229" y="446"/>
                  </a:moveTo>
                  <a:lnTo>
                    <a:pt x="1184" y="430"/>
                  </a:lnTo>
                  <a:cubicBezTo>
                    <a:pt x="1180" y="429"/>
                    <a:pt x="1178" y="424"/>
                    <a:pt x="1179" y="420"/>
                  </a:cubicBezTo>
                  <a:cubicBezTo>
                    <a:pt x="1181" y="416"/>
                    <a:pt x="1185" y="414"/>
                    <a:pt x="1189" y="415"/>
                  </a:cubicBezTo>
                  <a:lnTo>
                    <a:pt x="1235" y="431"/>
                  </a:lnTo>
                  <a:cubicBezTo>
                    <a:pt x="1239" y="433"/>
                    <a:pt x="1241" y="437"/>
                    <a:pt x="1240" y="441"/>
                  </a:cubicBezTo>
                  <a:cubicBezTo>
                    <a:pt x="1238" y="446"/>
                    <a:pt x="1234" y="448"/>
                    <a:pt x="1229" y="446"/>
                  </a:cubicBezTo>
                  <a:close/>
                  <a:moveTo>
                    <a:pt x="1139" y="414"/>
                  </a:moveTo>
                  <a:lnTo>
                    <a:pt x="1094" y="399"/>
                  </a:lnTo>
                  <a:cubicBezTo>
                    <a:pt x="1089" y="397"/>
                    <a:pt x="1087" y="393"/>
                    <a:pt x="1089" y="388"/>
                  </a:cubicBezTo>
                  <a:cubicBezTo>
                    <a:pt x="1090" y="384"/>
                    <a:pt x="1095" y="382"/>
                    <a:pt x="1099" y="383"/>
                  </a:cubicBezTo>
                  <a:lnTo>
                    <a:pt x="1144" y="399"/>
                  </a:lnTo>
                  <a:cubicBezTo>
                    <a:pt x="1148" y="401"/>
                    <a:pt x="1150" y="405"/>
                    <a:pt x="1149" y="410"/>
                  </a:cubicBezTo>
                  <a:cubicBezTo>
                    <a:pt x="1148" y="414"/>
                    <a:pt x="1143" y="416"/>
                    <a:pt x="1139" y="414"/>
                  </a:cubicBezTo>
                  <a:close/>
                  <a:moveTo>
                    <a:pt x="1048" y="383"/>
                  </a:moveTo>
                  <a:lnTo>
                    <a:pt x="1003" y="367"/>
                  </a:lnTo>
                  <a:cubicBezTo>
                    <a:pt x="999" y="365"/>
                    <a:pt x="997" y="361"/>
                    <a:pt x="998" y="357"/>
                  </a:cubicBezTo>
                  <a:cubicBezTo>
                    <a:pt x="1000" y="352"/>
                    <a:pt x="1004" y="350"/>
                    <a:pt x="1008" y="352"/>
                  </a:cubicBezTo>
                  <a:lnTo>
                    <a:pt x="1054" y="368"/>
                  </a:lnTo>
                  <a:cubicBezTo>
                    <a:pt x="1058" y="369"/>
                    <a:pt x="1060" y="374"/>
                    <a:pt x="1058" y="378"/>
                  </a:cubicBezTo>
                  <a:cubicBezTo>
                    <a:pt x="1057" y="382"/>
                    <a:pt x="1052" y="384"/>
                    <a:pt x="1048" y="383"/>
                  </a:cubicBezTo>
                  <a:close/>
                  <a:moveTo>
                    <a:pt x="958" y="351"/>
                  </a:moveTo>
                  <a:lnTo>
                    <a:pt x="912" y="335"/>
                  </a:lnTo>
                  <a:cubicBezTo>
                    <a:pt x="908" y="333"/>
                    <a:pt x="906" y="329"/>
                    <a:pt x="907" y="325"/>
                  </a:cubicBezTo>
                  <a:cubicBezTo>
                    <a:pt x="909" y="321"/>
                    <a:pt x="914" y="318"/>
                    <a:pt x="918" y="320"/>
                  </a:cubicBezTo>
                  <a:lnTo>
                    <a:pt x="963" y="336"/>
                  </a:lnTo>
                  <a:cubicBezTo>
                    <a:pt x="967" y="337"/>
                    <a:pt x="969" y="342"/>
                    <a:pt x="968" y="346"/>
                  </a:cubicBezTo>
                  <a:cubicBezTo>
                    <a:pt x="966" y="350"/>
                    <a:pt x="962" y="352"/>
                    <a:pt x="958" y="351"/>
                  </a:cubicBezTo>
                  <a:close/>
                  <a:moveTo>
                    <a:pt x="867" y="319"/>
                  </a:moveTo>
                  <a:lnTo>
                    <a:pt x="822" y="303"/>
                  </a:lnTo>
                  <a:cubicBezTo>
                    <a:pt x="818" y="302"/>
                    <a:pt x="815" y="297"/>
                    <a:pt x="817" y="293"/>
                  </a:cubicBezTo>
                  <a:cubicBezTo>
                    <a:pt x="818" y="289"/>
                    <a:pt x="823" y="287"/>
                    <a:pt x="827" y="288"/>
                  </a:cubicBezTo>
                  <a:lnTo>
                    <a:pt x="872" y="304"/>
                  </a:lnTo>
                  <a:cubicBezTo>
                    <a:pt x="877" y="305"/>
                    <a:pt x="879" y="310"/>
                    <a:pt x="877" y="314"/>
                  </a:cubicBezTo>
                  <a:cubicBezTo>
                    <a:pt x="876" y="318"/>
                    <a:pt x="871" y="320"/>
                    <a:pt x="867" y="319"/>
                  </a:cubicBezTo>
                  <a:close/>
                  <a:moveTo>
                    <a:pt x="777" y="287"/>
                  </a:moveTo>
                  <a:lnTo>
                    <a:pt x="731" y="271"/>
                  </a:lnTo>
                  <a:cubicBezTo>
                    <a:pt x="727" y="270"/>
                    <a:pt x="725" y="265"/>
                    <a:pt x="726" y="261"/>
                  </a:cubicBezTo>
                  <a:cubicBezTo>
                    <a:pt x="728" y="257"/>
                    <a:pt x="732" y="255"/>
                    <a:pt x="737" y="256"/>
                  </a:cubicBezTo>
                  <a:lnTo>
                    <a:pt x="782" y="272"/>
                  </a:lnTo>
                  <a:cubicBezTo>
                    <a:pt x="786" y="274"/>
                    <a:pt x="788" y="278"/>
                    <a:pt x="787" y="282"/>
                  </a:cubicBezTo>
                  <a:cubicBezTo>
                    <a:pt x="785" y="286"/>
                    <a:pt x="781" y="289"/>
                    <a:pt x="777" y="287"/>
                  </a:cubicBezTo>
                  <a:close/>
                  <a:moveTo>
                    <a:pt x="686" y="255"/>
                  </a:moveTo>
                  <a:lnTo>
                    <a:pt x="641" y="239"/>
                  </a:lnTo>
                  <a:cubicBezTo>
                    <a:pt x="636" y="238"/>
                    <a:pt x="634" y="233"/>
                    <a:pt x="636" y="229"/>
                  </a:cubicBezTo>
                  <a:cubicBezTo>
                    <a:pt x="637" y="225"/>
                    <a:pt x="642" y="223"/>
                    <a:pt x="646" y="224"/>
                  </a:cubicBezTo>
                  <a:lnTo>
                    <a:pt x="691" y="240"/>
                  </a:lnTo>
                  <a:cubicBezTo>
                    <a:pt x="695" y="242"/>
                    <a:pt x="698" y="246"/>
                    <a:pt x="696" y="250"/>
                  </a:cubicBezTo>
                  <a:cubicBezTo>
                    <a:pt x="695" y="255"/>
                    <a:pt x="690" y="257"/>
                    <a:pt x="686" y="255"/>
                  </a:cubicBezTo>
                  <a:close/>
                  <a:moveTo>
                    <a:pt x="595" y="223"/>
                  </a:moveTo>
                  <a:lnTo>
                    <a:pt x="550" y="208"/>
                  </a:lnTo>
                  <a:cubicBezTo>
                    <a:pt x="546" y="206"/>
                    <a:pt x="544" y="202"/>
                    <a:pt x="545" y="197"/>
                  </a:cubicBezTo>
                  <a:cubicBezTo>
                    <a:pt x="547" y="193"/>
                    <a:pt x="551" y="191"/>
                    <a:pt x="555" y="192"/>
                  </a:cubicBezTo>
                  <a:lnTo>
                    <a:pt x="601" y="208"/>
                  </a:lnTo>
                  <a:cubicBezTo>
                    <a:pt x="605" y="210"/>
                    <a:pt x="607" y="214"/>
                    <a:pt x="606" y="219"/>
                  </a:cubicBezTo>
                  <a:cubicBezTo>
                    <a:pt x="604" y="223"/>
                    <a:pt x="600" y="225"/>
                    <a:pt x="595" y="223"/>
                  </a:cubicBezTo>
                  <a:close/>
                  <a:moveTo>
                    <a:pt x="505" y="192"/>
                  </a:moveTo>
                  <a:lnTo>
                    <a:pt x="460" y="176"/>
                  </a:lnTo>
                  <a:cubicBezTo>
                    <a:pt x="455" y="174"/>
                    <a:pt x="453" y="170"/>
                    <a:pt x="455" y="166"/>
                  </a:cubicBezTo>
                  <a:cubicBezTo>
                    <a:pt x="456" y="161"/>
                    <a:pt x="461" y="159"/>
                    <a:pt x="465" y="161"/>
                  </a:cubicBezTo>
                  <a:lnTo>
                    <a:pt x="510" y="177"/>
                  </a:lnTo>
                  <a:cubicBezTo>
                    <a:pt x="514" y="178"/>
                    <a:pt x="516" y="183"/>
                    <a:pt x="515" y="187"/>
                  </a:cubicBezTo>
                  <a:cubicBezTo>
                    <a:pt x="514" y="191"/>
                    <a:pt x="509" y="193"/>
                    <a:pt x="505" y="192"/>
                  </a:cubicBezTo>
                  <a:close/>
                  <a:moveTo>
                    <a:pt x="414" y="160"/>
                  </a:moveTo>
                  <a:lnTo>
                    <a:pt x="369" y="144"/>
                  </a:lnTo>
                  <a:cubicBezTo>
                    <a:pt x="365" y="142"/>
                    <a:pt x="363" y="138"/>
                    <a:pt x="364" y="134"/>
                  </a:cubicBezTo>
                  <a:cubicBezTo>
                    <a:pt x="366" y="130"/>
                    <a:pt x="370" y="127"/>
                    <a:pt x="374" y="129"/>
                  </a:cubicBezTo>
                  <a:lnTo>
                    <a:pt x="420" y="145"/>
                  </a:lnTo>
                  <a:cubicBezTo>
                    <a:pt x="424" y="146"/>
                    <a:pt x="426" y="151"/>
                    <a:pt x="424" y="155"/>
                  </a:cubicBezTo>
                  <a:cubicBezTo>
                    <a:pt x="423" y="159"/>
                    <a:pt x="418" y="161"/>
                    <a:pt x="414" y="160"/>
                  </a:cubicBezTo>
                  <a:close/>
                  <a:moveTo>
                    <a:pt x="324" y="128"/>
                  </a:moveTo>
                  <a:lnTo>
                    <a:pt x="278" y="112"/>
                  </a:lnTo>
                  <a:cubicBezTo>
                    <a:pt x="274" y="111"/>
                    <a:pt x="272" y="106"/>
                    <a:pt x="273" y="102"/>
                  </a:cubicBezTo>
                  <a:cubicBezTo>
                    <a:pt x="275" y="98"/>
                    <a:pt x="280" y="96"/>
                    <a:pt x="284" y="97"/>
                  </a:cubicBezTo>
                  <a:lnTo>
                    <a:pt x="329" y="113"/>
                  </a:lnTo>
                  <a:cubicBezTo>
                    <a:pt x="333" y="114"/>
                    <a:pt x="335" y="119"/>
                    <a:pt x="334" y="123"/>
                  </a:cubicBezTo>
                  <a:cubicBezTo>
                    <a:pt x="332" y="127"/>
                    <a:pt x="328" y="129"/>
                    <a:pt x="324" y="128"/>
                  </a:cubicBezTo>
                  <a:close/>
                  <a:moveTo>
                    <a:pt x="233" y="96"/>
                  </a:moveTo>
                  <a:lnTo>
                    <a:pt x="188" y="80"/>
                  </a:lnTo>
                  <a:cubicBezTo>
                    <a:pt x="184" y="79"/>
                    <a:pt x="181" y="74"/>
                    <a:pt x="183" y="70"/>
                  </a:cubicBezTo>
                  <a:cubicBezTo>
                    <a:pt x="184" y="66"/>
                    <a:pt x="189" y="64"/>
                    <a:pt x="193" y="65"/>
                  </a:cubicBezTo>
                  <a:lnTo>
                    <a:pt x="238" y="81"/>
                  </a:lnTo>
                  <a:cubicBezTo>
                    <a:pt x="243" y="83"/>
                    <a:pt x="245" y="87"/>
                    <a:pt x="243" y="91"/>
                  </a:cubicBezTo>
                  <a:cubicBezTo>
                    <a:pt x="242" y="95"/>
                    <a:pt x="237" y="98"/>
                    <a:pt x="233" y="96"/>
                  </a:cubicBezTo>
                  <a:close/>
                  <a:moveTo>
                    <a:pt x="143" y="64"/>
                  </a:moveTo>
                  <a:lnTo>
                    <a:pt x="97" y="48"/>
                  </a:lnTo>
                  <a:cubicBezTo>
                    <a:pt x="93" y="47"/>
                    <a:pt x="91" y="42"/>
                    <a:pt x="92" y="38"/>
                  </a:cubicBezTo>
                  <a:cubicBezTo>
                    <a:pt x="94" y="34"/>
                    <a:pt x="98" y="32"/>
                    <a:pt x="103" y="33"/>
                  </a:cubicBezTo>
                  <a:lnTo>
                    <a:pt x="148" y="49"/>
                  </a:lnTo>
                  <a:cubicBezTo>
                    <a:pt x="152" y="51"/>
                    <a:pt x="154" y="55"/>
                    <a:pt x="153" y="59"/>
                  </a:cubicBezTo>
                  <a:cubicBezTo>
                    <a:pt x="151" y="64"/>
                    <a:pt x="147" y="66"/>
                    <a:pt x="143" y="64"/>
                  </a:cubicBezTo>
                  <a:close/>
                  <a:moveTo>
                    <a:pt x="52" y="33"/>
                  </a:moveTo>
                  <a:lnTo>
                    <a:pt x="7" y="17"/>
                  </a:lnTo>
                  <a:cubicBezTo>
                    <a:pt x="3" y="15"/>
                    <a:pt x="0" y="11"/>
                    <a:pt x="2" y="6"/>
                  </a:cubicBezTo>
                  <a:cubicBezTo>
                    <a:pt x="3" y="2"/>
                    <a:pt x="8" y="0"/>
                    <a:pt x="12" y="2"/>
                  </a:cubicBezTo>
                  <a:lnTo>
                    <a:pt x="57" y="17"/>
                  </a:lnTo>
                  <a:cubicBezTo>
                    <a:pt x="61" y="19"/>
                    <a:pt x="64" y="23"/>
                    <a:pt x="62" y="28"/>
                  </a:cubicBezTo>
                  <a:cubicBezTo>
                    <a:pt x="61" y="32"/>
                    <a:pt x="56" y="34"/>
                    <a:pt x="52" y="33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grpSp>
          <p:nvGrpSpPr>
            <p:cNvPr id="21" name="Группа 20"/>
            <p:cNvGrpSpPr/>
            <p:nvPr/>
          </p:nvGrpSpPr>
          <p:grpSpPr>
            <a:xfrm>
              <a:off x="9879158" y="4877195"/>
              <a:ext cx="284653" cy="478164"/>
              <a:chOff x="9642914" y="3624748"/>
              <a:chExt cx="284653" cy="478164"/>
            </a:xfrm>
          </p:grpSpPr>
          <p:sp>
            <p:nvSpPr>
              <p:cNvPr id="27" name="Freeform 263">
                <a:extLst>
                  <a:ext uri="{FF2B5EF4-FFF2-40B4-BE49-F238E27FC236}">
                    <a16:creationId xmlns:a16="http://schemas.microsoft.com/office/drawing/2014/main" id="{F38D6F4A-2774-48D3-BD8F-A47C7CC4B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5717" y="3624748"/>
                <a:ext cx="280448" cy="478164"/>
              </a:xfrm>
              <a:custGeom>
                <a:avLst/>
                <a:gdLst>
                  <a:gd name="T0" fmla="*/ 0 w 400"/>
                  <a:gd name="T1" fmla="*/ 227 h 682"/>
                  <a:gd name="T2" fmla="*/ 0 w 400"/>
                  <a:gd name="T3" fmla="*/ 682 h 682"/>
                  <a:gd name="T4" fmla="*/ 400 w 400"/>
                  <a:gd name="T5" fmla="*/ 451 h 682"/>
                  <a:gd name="T6" fmla="*/ 398 w 400"/>
                  <a:gd name="T7" fmla="*/ 0 h 682"/>
                  <a:gd name="T8" fmla="*/ 0 w 400"/>
                  <a:gd name="T9" fmla="*/ 227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682">
                    <a:moveTo>
                      <a:pt x="0" y="227"/>
                    </a:moveTo>
                    <a:lnTo>
                      <a:pt x="0" y="682"/>
                    </a:lnTo>
                    <a:lnTo>
                      <a:pt x="400" y="451"/>
                    </a:lnTo>
                    <a:lnTo>
                      <a:pt x="398" y="0"/>
                    </a:lnTo>
                    <a:lnTo>
                      <a:pt x="0" y="22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8" name="Line 265">
                <a:extLst>
                  <a:ext uri="{FF2B5EF4-FFF2-40B4-BE49-F238E27FC236}">
                    <a16:creationId xmlns:a16="http://schemas.microsoft.com/office/drawing/2014/main" id="{2D0D045B-047A-4F40-A249-33AE2D0D62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84539" y="3703974"/>
                <a:ext cx="0" cy="314102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9" name="Line 266">
                <a:extLst>
                  <a:ext uri="{FF2B5EF4-FFF2-40B4-BE49-F238E27FC236}">
                    <a16:creationId xmlns:a16="http://schemas.microsoft.com/office/drawing/2014/main" id="{6148A561-4AC5-4B42-B464-E3F4B22AC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645717" y="3781097"/>
                <a:ext cx="281850" cy="162660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30" name="Freeform 239">
                <a:extLst>
                  <a:ext uri="{FF2B5EF4-FFF2-40B4-BE49-F238E27FC236}">
                    <a16:creationId xmlns:a16="http://schemas.microsoft.com/office/drawing/2014/main" id="{7B297564-A4E2-45E9-9B6C-B25C45CBE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2914" y="3705600"/>
                <a:ext cx="138121" cy="239082"/>
              </a:xfrm>
              <a:custGeom>
                <a:avLst/>
                <a:gdLst>
                  <a:gd name="T0" fmla="*/ 0 w 197"/>
                  <a:gd name="T1" fmla="*/ 114 h 341"/>
                  <a:gd name="T2" fmla="*/ 197 w 197"/>
                  <a:gd name="T3" fmla="*/ 0 h 341"/>
                  <a:gd name="T4" fmla="*/ 197 w 197"/>
                  <a:gd name="T5" fmla="*/ 227 h 341"/>
                  <a:gd name="T6" fmla="*/ 0 w 197"/>
                  <a:gd name="T7" fmla="*/ 341 h 341"/>
                  <a:gd name="T8" fmla="*/ 0 w 197"/>
                  <a:gd name="T9" fmla="*/ 11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341">
                    <a:moveTo>
                      <a:pt x="0" y="114"/>
                    </a:moveTo>
                    <a:lnTo>
                      <a:pt x="197" y="0"/>
                    </a:lnTo>
                    <a:lnTo>
                      <a:pt x="197" y="227"/>
                    </a:lnTo>
                    <a:lnTo>
                      <a:pt x="0" y="341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chemeClr val="tx1">
                  <a:lumMod val="40000"/>
                  <a:lumOff val="6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</p:grpSp>
        <p:sp>
          <p:nvSpPr>
            <p:cNvPr id="22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226" y="5050529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3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9243" y="4871584"/>
              <a:ext cx="574567" cy="189721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4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3225" y="5267682"/>
              <a:ext cx="417919" cy="86876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5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463745" y="5042255"/>
              <a:ext cx="414012" cy="82550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6" name="Line 233">
              <a:extLst>
                <a:ext uri="{FF2B5EF4-FFF2-40B4-BE49-F238E27FC236}">
                  <a16:creationId xmlns:a16="http://schemas.microsoft.com/office/drawing/2014/main" id="{D1653D77-B190-437F-8B09-B5701AFBA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4591" y="4791522"/>
              <a:ext cx="1459664" cy="249939"/>
            </a:xfrm>
            <a:prstGeom prst="line">
              <a:avLst/>
            </a:prstGeom>
            <a:noFill/>
            <a:ln w="12700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</p:grpSp>
      <p:sp>
        <p:nvSpPr>
          <p:cNvPr id="7" name="Прямоугольник 6"/>
          <p:cNvSpPr/>
          <p:nvPr/>
        </p:nvSpPr>
        <p:spPr>
          <a:xfrm>
            <a:off x="6804466" y="4876800"/>
            <a:ext cx="2409203" cy="1741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1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DeconvNet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64022" y="1119500"/>
            <a:ext cx="10789778" cy="5057463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энкодера </a:t>
            </a:r>
            <a:r>
              <a:rPr lang="ru-RU" sz="2400">
                <a:solidFill>
                  <a:schemeClr val="bg1"/>
                </a:solidFill>
              </a:rPr>
              <a:t>признаков заключается в выделение релевантных признаков во входных данных. </a:t>
            </a:r>
            <a:endParaRPr/>
          </a:p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декодера </a:t>
            </a:r>
            <a:r>
              <a:rPr lang="ru-RU" sz="2400">
                <a:solidFill>
                  <a:schemeClr val="bg1"/>
                </a:solidFill>
              </a:rPr>
              <a:t>заключается в восстановлении из выделенных признаков т.н. маски целевого класса (силуэт или контур соответствующего объекта или сцены). 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640737" y="2995901"/>
            <a:ext cx="7029310" cy="3507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564022" y="1152075"/>
            <a:ext cx="10699335" cy="7217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564022" y="1866249"/>
            <a:ext cx="10699335" cy="10905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698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DeconvNet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393700" y="1119500"/>
            <a:ext cx="11430000" cy="5340415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Число выходных карт признаков (выходных каналов) сети должно соответствовать числу классов на которые должно быть поделено (сегментировано) изображение.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Решение о том, к кому классу принимается путем использования операции softmax между всеми каналами по каждому пикселю.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Таким образом, каждый выходной канал содержит силуэт соответствующий одному целевому классу.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7121" y="3426864"/>
            <a:ext cx="6460420" cy="3223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746332" y="2699111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014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SegNet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08933" y="1017070"/>
            <a:ext cx="10789778" cy="43101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Сегментация работает лучше, если есть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ru-RU" sz="2400" dirty="0">
                <a:solidFill>
                  <a:schemeClr val="bg1"/>
                </a:solidFill>
              </a:rPr>
              <a:t> проводить </a:t>
            </a:r>
            <a:r>
              <a:rPr lang="en-US" sz="2400" dirty="0">
                <a:solidFill>
                  <a:schemeClr val="bg1"/>
                </a:solidFill>
              </a:rPr>
              <a:t>c </a:t>
            </a:r>
            <a:r>
              <a:rPr lang="ru-RU" sz="2400" dirty="0">
                <a:solidFill>
                  <a:schemeClr val="bg1"/>
                </a:solidFill>
              </a:rPr>
              <a:t>учетом позиции </a:t>
            </a:r>
            <a:r>
              <a:rPr lang="en-US" sz="2400" dirty="0" err="1">
                <a:solidFill>
                  <a:schemeClr val="bg1"/>
                </a:solidFill>
              </a:rPr>
              <a:t>maxpooling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из </a:t>
            </a:r>
            <a:r>
              <a:rPr lang="ru-RU" sz="2400" dirty="0" err="1">
                <a:solidFill>
                  <a:schemeClr val="bg1"/>
                </a:solidFill>
              </a:rPr>
              <a:t>энокодера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pooling</a:t>
            </a:r>
            <a:r>
              <a:rPr lang="ru-RU" sz="2400" dirty="0">
                <a:solidFill>
                  <a:schemeClr val="bg1"/>
                </a:solidFill>
              </a:rPr>
              <a:t> приводит к потери информации, 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Особенно это важно в случае малоразмерных объектов и границ объектов.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классификации – </a:t>
            </a:r>
            <a:r>
              <a:rPr lang="ru-RU"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- это не проблема, 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сегментации метод сжатия/</a:t>
            </a:r>
            <a:r>
              <a:rPr lang="ru-RU" sz="2000" dirty="0" err="1">
                <a:solidFill>
                  <a:schemeClr val="bg1"/>
                </a:solidFill>
              </a:rPr>
              <a:t>равертывания</a:t>
            </a:r>
            <a:r>
              <a:rPr lang="ru-RU" sz="2000" dirty="0">
                <a:solidFill>
                  <a:schemeClr val="bg1"/>
                </a:solidFill>
              </a:rPr>
              <a:t>  играет роль.</a:t>
            </a:r>
            <a:endParaRPr dirty="0"/>
          </a:p>
          <a:p>
            <a:pPr lvl="1">
              <a:defRPr/>
            </a:pPr>
            <a:endParaRPr lang="ru-RU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655237" y="3232446"/>
            <a:ext cx="6428658" cy="3276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 bwMode="auto">
          <a:xfrm>
            <a:off x="208933" y="3429000"/>
            <a:ext cx="5429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1084343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56040" y="3501007"/>
            <a:ext cx="2952328" cy="216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278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4" y="3356264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5943601" y="3356264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000437"/>
            <a:ext cx="11159549" cy="50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b="1" u="sng" dirty="0">
                <a:solidFill>
                  <a:schemeClr val="bg1"/>
                </a:solidFill>
              </a:rPr>
              <a:t>Особенность архитектуры </a:t>
            </a:r>
            <a:r>
              <a:rPr lang="en-US" sz="2400" b="1" u="sng" dirty="0">
                <a:solidFill>
                  <a:schemeClr val="bg1"/>
                </a:solidFill>
              </a:rPr>
              <a:t>-</a:t>
            </a:r>
            <a:r>
              <a:rPr lang="ru-RU" sz="2400" b="1" u="sng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использование в декодирующей части совмещенных (конкатенация) карт признаков </a:t>
            </a:r>
            <a:r>
              <a:rPr lang="ru-RU" sz="2400" dirty="0" err="1">
                <a:solidFill>
                  <a:schemeClr val="bg1"/>
                </a:solidFill>
              </a:rPr>
              <a:t>энкодера</a:t>
            </a:r>
            <a:r>
              <a:rPr lang="ru-RU" sz="2400" dirty="0">
                <a:solidFill>
                  <a:schemeClr val="bg1"/>
                </a:solidFill>
              </a:rPr>
              <a:t> и декодера. </a:t>
            </a:r>
            <a:endParaRPr dirty="0"/>
          </a:p>
          <a:p>
            <a:pPr lvl="1">
              <a:defRPr/>
            </a:pPr>
            <a:r>
              <a:rPr lang="ru-RU" sz="2000" dirty="0">
                <a:solidFill>
                  <a:schemeClr val="bg1"/>
                </a:solidFill>
              </a:rPr>
              <a:t>То есть повышение информативности декодирования за счет информации из </a:t>
            </a:r>
            <a:r>
              <a:rPr lang="ru-RU" sz="2000" dirty="0" err="1">
                <a:solidFill>
                  <a:schemeClr val="bg1"/>
                </a:solidFill>
              </a:rPr>
              <a:t>энкодера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 b="1" dirty="0">
                <a:solidFill>
                  <a:schemeClr val="bg1"/>
                </a:solidFill>
              </a:rPr>
              <a:t>Подход позволил существенно увеличить точность особенно в случае малоразмерных деталей изображения.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Изначально архитектура U-Net была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предложена для решения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медицинских задач, но в настоящее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время архитектура является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одной из наиболее популярных.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В литературе предложено большое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количество архитектур на базе </a:t>
            </a:r>
            <a:r>
              <a:rPr lang="en-US" sz="2400" dirty="0">
                <a:solidFill>
                  <a:schemeClr val="bg1"/>
                </a:solidFill>
              </a:rPr>
              <a:t>U-Net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81431" y="2845525"/>
            <a:ext cx="6074188" cy="3764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498504" y="1027058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2117772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10" y="1045244"/>
            <a:ext cx="11185806" cy="559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3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000437"/>
            <a:ext cx="11159549" cy="50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b="1" u="sng">
                <a:solidFill>
                  <a:schemeClr val="bg1"/>
                </a:solidFill>
              </a:rPr>
              <a:t>Особенность архитектуры </a:t>
            </a:r>
            <a:r>
              <a:rPr lang="en-US" sz="2400" b="1" u="sng">
                <a:solidFill>
                  <a:schemeClr val="bg1"/>
                </a:solidFill>
              </a:rPr>
              <a:t>-</a:t>
            </a:r>
            <a:r>
              <a:rPr lang="ru-RU" sz="2400" b="1" u="sng">
                <a:solidFill>
                  <a:schemeClr val="bg1"/>
                </a:solidFill>
              </a:rPr>
              <a:t> </a:t>
            </a:r>
            <a:r>
              <a:rPr lang="ru-RU" sz="2400">
                <a:solidFill>
                  <a:schemeClr val="bg1"/>
                </a:solidFill>
              </a:rPr>
              <a:t>использование в декодирующей части совмещенных (конкатенация) карт признаков энкодера и декодера. </a:t>
            </a:r>
            <a:endParaRPr/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То есть повышение информативности декодирования за счет информации из энкодера.</a:t>
            </a:r>
            <a:endParaRPr lang="en-US" sz="200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 b="1">
                <a:solidFill>
                  <a:schemeClr val="bg1"/>
                </a:solidFill>
              </a:rPr>
              <a:t>Подход позволил существенно увеличить точность особенно в случае малоразмерных деталей изображения. 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Изначально архитектура U-Net была</a:t>
            </a:r>
            <a:r>
              <a:rPr lang="en-US" sz="2400">
                <a:solidFill>
                  <a:schemeClr val="bg1"/>
                </a:solidFill>
              </a:rPr>
              <a:t>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предложена для решения 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медицинских задач, но в настоящее</a:t>
            </a:r>
            <a:r>
              <a:rPr lang="en-US" sz="2400">
                <a:solidFill>
                  <a:schemeClr val="bg1"/>
                </a:solidFill>
              </a:rPr>
              <a:t>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время архитектура является 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одной из наиболее популярных. 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В литературе предложено большое </a:t>
            </a:r>
            <a:br>
              <a:rPr lang="ru-RU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количество архитектур на базе </a:t>
            </a:r>
            <a:r>
              <a:rPr lang="en-US" sz="2400">
                <a:solidFill>
                  <a:schemeClr val="bg1"/>
                </a:solidFill>
              </a:rPr>
              <a:t>U-Net</a:t>
            </a:r>
            <a:endParaRPr lang="ru-RU" sz="240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81431" y="2845525"/>
            <a:ext cx="6074188" cy="3764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498504" y="1027058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2117772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34" y="2996951"/>
            <a:ext cx="6484858" cy="324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23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FC-DenseNet  (TIRAMISU)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280161"/>
            <a:ext cx="5863649" cy="523972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Цель: оптимизация архитектуры </a:t>
            </a:r>
            <a:r>
              <a:rPr lang="en-US" sz="2400">
                <a:solidFill>
                  <a:schemeClr val="bg1"/>
                </a:solidFill>
              </a:rPr>
              <a:t>U-Net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Понижение числа переносов признаков из декодера в энкодер</a:t>
            </a:r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Сокращение числа параметров</a:t>
            </a:r>
            <a:endParaRPr/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Сохранение информации за счет архитектуры </a:t>
            </a:r>
            <a:r>
              <a:rPr lang="en-US" sz="2000">
                <a:solidFill>
                  <a:schemeClr val="bg1"/>
                </a:solidFill>
              </a:rPr>
              <a:t>DenseBlock</a:t>
            </a:r>
            <a:endParaRPr lang="ru-RU" sz="200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Структура </a:t>
            </a:r>
            <a:r>
              <a:rPr lang="en-US" sz="2400">
                <a:solidFill>
                  <a:schemeClr val="bg1"/>
                </a:solidFill>
              </a:rPr>
              <a:t>DenseBlock </a:t>
            </a:r>
            <a:r>
              <a:rPr lang="ru-RU" sz="2400">
                <a:solidFill>
                  <a:schemeClr val="bg1"/>
                </a:solidFill>
              </a:rPr>
              <a:t>(число </a:t>
            </a:r>
            <a:r>
              <a:rPr lang="en-US" sz="2400">
                <a:solidFill>
                  <a:schemeClr val="bg1"/>
                </a:solidFill>
              </a:rPr>
              <a:t>layer) </a:t>
            </a:r>
            <a:r>
              <a:rPr lang="ru-RU" sz="2400">
                <a:solidFill>
                  <a:schemeClr val="bg1"/>
                </a:solidFill>
              </a:rPr>
              <a:t>может меняться.</a:t>
            </a:r>
            <a:endParaRPr lang="en-US" sz="240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Структура </a:t>
            </a:r>
            <a:r>
              <a:rPr lang="en-US" sz="2000">
                <a:solidFill>
                  <a:schemeClr val="bg1"/>
                </a:solidFill>
              </a:rPr>
              <a:t>DenseBlock</a:t>
            </a:r>
            <a:r>
              <a:rPr lang="ru-RU" sz="2000">
                <a:solidFill>
                  <a:schemeClr val="bg1"/>
                </a:solidFill>
              </a:rPr>
              <a:t> упрощена по сравнению с оригинальной статьей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Предложено несколько вариантов архитектуры с 56, 67 и 103 слоями</a:t>
            </a:r>
            <a:endParaRPr/>
          </a:p>
          <a:p>
            <a:pPr lvl="1">
              <a:defRPr/>
            </a:pPr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9" name="Объект 2"/>
          <p:cNvSpPr txBox="1"/>
          <p:nvPr/>
        </p:nvSpPr>
        <p:spPr bwMode="auto">
          <a:xfrm>
            <a:off x="194250" y="1129124"/>
            <a:ext cx="5629033" cy="1094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096000" y="1683352"/>
            <a:ext cx="5913572" cy="4337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400939" y="1757734"/>
            <a:ext cx="5589663" cy="16947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AutoShape 2" descr="Reading: UNet 3+ — A Full-Scale Connected UNet (Medical Image Segmentation)  | by Sik-Ho Tsang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79" y="2162467"/>
            <a:ext cx="11674011" cy="442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размерности 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на 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такой свертки: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63784"/>
          <a:stretch/>
        </p:blipFill>
        <p:spPr>
          <a:xfrm>
            <a:off x="3426862" y="4411980"/>
            <a:ext cx="8545721" cy="2040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/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</m:oMath>
                  </m:oMathPara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расширение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(dilation rate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blipFill>
                <a:blip r:embed="rId3"/>
                <a:stretch>
                  <a:fillRect l="-833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838200" y="1460934"/>
            <a:ext cx="10515600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631" y="1948950"/>
            <a:ext cx="8024738" cy="296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9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размерности 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на 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такой свертки: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63784"/>
          <a:stretch/>
        </p:blipFill>
        <p:spPr>
          <a:xfrm>
            <a:off x="3426862" y="4411980"/>
            <a:ext cx="8545721" cy="2040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/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</m:oMath>
                  </m:oMathPara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расширение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(dilation rate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blipFill>
                <a:blip r:embed="rId3"/>
                <a:stretch>
                  <a:fillRect l="-833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838200" y="1460934"/>
            <a:ext cx="10515600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82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1488420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Расширенная свертка позволяет увеличить рецептивное поле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без потери пространственного разрешения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 при экономии общего числа параметров.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эффект более большого ядра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33845" y="1027053"/>
            <a:ext cx="7881213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45" y="2607920"/>
            <a:ext cx="10752006" cy="39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6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 err="1">
                <a:solidFill>
                  <a:schemeClr val="bg1"/>
                </a:solidFill>
              </a:rPr>
              <a:t>DilatedNet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685307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К</a:t>
            </a:r>
            <a:r>
              <a:rPr lang="en-US" sz="2400" dirty="0" err="1">
                <a:solidFill>
                  <a:schemeClr val="bg1"/>
                </a:solidFill>
              </a:rPr>
              <a:t>ак</a:t>
            </a:r>
            <a:r>
              <a:rPr lang="ru-RU" sz="2400" dirty="0">
                <a:solidFill>
                  <a:schemeClr val="bg1"/>
                </a:solidFill>
              </a:rPr>
              <a:t> правило </a:t>
            </a:r>
            <a:r>
              <a:rPr lang="en-US" sz="2400" dirty="0">
                <a:solidFill>
                  <a:schemeClr val="bg1"/>
                </a:solidFill>
              </a:rPr>
              <a:t>dilated </a:t>
            </a:r>
            <a:r>
              <a:rPr lang="en-US" sz="2400" dirty="0" err="1">
                <a:solidFill>
                  <a:schemeClr val="bg1"/>
                </a:solidFill>
              </a:rPr>
              <a:t>conv</a:t>
            </a:r>
            <a:r>
              <a:rPr lang="ru-RU" sz="2400" dirty="0">
                <a:solidFill>
                  <a:schemeClr val="bg1"/>
                </a:solidFill>
              </a:rPr>
              <a:t> используется с постепенным увеличением </a:t>
            </a:r>
            <a:r>
              <a:rPr lang="en-US" sz="2400" dirty="0">
                <a:solidFill>
                  <a:schemeClr val="bg1"/>
                </a:solidFill>
              </a:rPr>
              <a:t>dilation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rate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F48708-E4AF-6C45-8844-37DDFC076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478" y="1595080"/>
            <a:ext cx="7374840" cy="23756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6D74F5F-30E6-F04C-8B9C-BC992981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35" y="3970778"/>
            <a:ext cx="6143083" cy="27310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28318EF6-1770-9E4F-9F9A-713A01165C35}"/>
              </a:ext>
            </a:extLst>
          </p:cNvPr>
          <p:cNvSpPr txBox="1">
            <a:spLocks/>
          </p:cNvSpPr>
          <p:nvPr/>
        </p:nvSpPr>
        <p:spPr>
          <a:xfrm>
            <a:off x="341079" y="3508236"/>
            <a:ext cx="5325389" cy="3084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примере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рецептивное поле 9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px</a:t>
            </a: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рецептивное поле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px</a:t>
            </a: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втор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ы назвали концепцию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large Filed of View (large FOV)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092200" marR="0" lvl="1" indent="-3175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Подразумевается агрегация контекста нарастающем масштабе без потери информации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594ED28A-63F5-424F-8496-D364F3F8CC13}"/>
              </a:ext>
            </a:extLst>
          </p:cNvPr>
          <p:cNvSpPr txBox="1">
            <a:spLocks/>
          </p:cNvSpPr>
          <p:nvPr/>
        </p:nvSpPr>
        <p:spPr>
          <a:xfrm>
            <a:off x="433845" y="2161919"/>
            <a:ext cx="4093633" cy="1488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ас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увеличивают кратно 2 (1,2,4,…)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3845" y="1119500"/>
            <a:ext cx="10795329" cy="47558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6573" y="4007451"/>
            <a:ext cx="4999896" cy="889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17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8678" y="1119500"/>
            <a:ext cx="11643064" cy="5552628"/>
          </a:xfrm>
        </p:spPr>
        <p:txBody>
          <a:bodyPr>
            <a:norm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это </a:t>
            </a:r>
            <a:r>
              <a:rPr lang="ru-RU" sz="2200" dirty="0" err="1">
                <a:solidFill>
                  <a:schemeClr val="bg1"/>
                </a:solidFill>
              </a:rPr>
              <a:t>рзвитие</a:t>
            </a:r>
            <a:r>
              <a:rPr lang="ru-RU" sz="2200" dirty="0">
                <a:solidFill>
                  <a:schemeClr val="bg1"/>
                </a:solidFill>
              </a:rPr>
              <a:t> 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 .</a:t>
            </a:r>
          </a:p>
          <a:p>
            <a:r>
              <a:rPr lang="en-US" sz="2200" dirty="0" err="1">
                <a:solidFill>
                  <a:schemeClr val="bg1"/>
                </a:solidFill>
              </a:rPr>
              <a:t>З</a:t>
            </a:r>
            <a:r>
              <a:rPr lang="ru-RU" sz="2200" dirty="0" err="1">
                <a:solidFill>
                  <a:schemeClr val="bg1"/>
                </a:solidFill>
              </a:rPr>
              <a:t>амена</a:t>
            </a:r>
            <a:r>
              <a:rPr lang="ru-RU" sz="2200" dirty="0">
                <a:solidFill>
                  <a:schemeClr val="bg1"/>
                </a:solidFill>
              </a:rPr>
              <a:t> верхней части </a:t>
            </a: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сети классификации на </a:t>
            </a:r>
            <a:r>
              <a:rPr lang="en-US" sz="2200" dirty="0">
                <a:solidFill>
                  <a:schemeClr val="bg1"/>
                </a:solidFill>
              </a:rPr>
              <a:t>dilation convolution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Т</a:t>
            </a:r>
            <a:r>
              <a:rPr lang="en-US" sz="1800" dirty="0" err="1">
                <a:solidFill>
                  <a:schemeClr val="bg1"/>
                </a:solidFill>
              </a:rPr>
              <a:t>ак</a:t>
            </a:r>
            <a:r>
              <a:rPr lang="ru-RU" sz="1800" dirty="0">
                <a:solidFill>
                  <a:schemeClr val="bg1"/>
                </a:solidFill>
              </a:rPr>
              <a:t>ой блок предложено называть </a:t>
            </a:r>
            <a:r>
              <a:rPr lang="en-US" sz="1800" dirty="0" err="1">
                <a:solidFill>
                  <a:schemeClr val="bg1"/>
                </a:solidFill>
              </a:rPr>
              <a:t>atorus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convolution</a:t>
            </a:r>
          </a:p>
          <a:p>
            <a:r>
              <a:rPr lang="ru-RU" sz="2200" dirty="0">
                <a:solidFill>
                  <a:schemeClr val="bg1"/>
                </a:solidFill>
              </a:rPr>
              <a:t>Использование билинейной интерполяции для получения изображения итогового размера.</a:t>
            </a:r>
          </a:p>
          <a:p>
            <a:r>
              <a:rPr lang="ru-RU" sz="2200" dirty="0">
                <a:solidFill>
                  <a:schemeClr val="bg1"/>
                </a:solidFill>
              </a:rPr>
              <a:t>Также предложена модификация многослойный 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когда объединяют карты признаков с разным </a:t>
            </a:r>
            <a:r>
              <a:rPr lang="en-US" sz="2200" dirty="0">
                <a:solidFill>
                  <a:schemeClr val="bg1"/>
                </a:solidFill>
              </a:rPr>
              <a:t>dilation rate</a:t>
            </a:r>
            <a:endParaRPr lang="ru-RU" sz="2200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9684902-40FC-494B-8D30-822C2F36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4563870"/>
            <a:ext cx="6080637" cy="1958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BD8F18E-78FE-E143-AB29-7EB935BB4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843" y="2830146"/>
            <a:ext cx="3964005" cy="3766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158677" y="1521151"/>
            <a:ext cx="9703169" cy="7973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20371" y="4834936"/>
            <a:ext cx="1111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Dilated Conv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43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4005" y="1143503"/>
            <a:ext cx="6179420" cy="2841134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Развитие 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В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осонве</a:t>
            </a:r>
            <a:r>
              <a:rPr lang="ru-RU" sz="2000" dirty="0">
                <a:solidFill>
                  <a:schemeClr val="bg1"/>
                </a:solidFill>
              </a:rPr>
              <a:t> архитектуры идея замены блока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conv + pool + </a:t>
            </a:r>
            <a:r>
              <a:rPr lang="en-US" sz="2000" dirty="0" err="1">
                <a:solidFill>
                  <a:schemeClr val="bg1"/>
                </a:solidFill>
              </a:rPr>
              <a:t>deconv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/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на </a:t>
            </a:r>
            <a:r>
              <a:rPr lang="en-US" sz="2000" dirty="0">
                <a:solidFill>
                  <a:schemeClr val="bg1"/>
                </a:solidFill>
              </a:rPr>
              <a:t>dilation conv</a:t>
            </a:r>
          </a:p>
          <a:p>
            <a:r>
              <a:rPr lang="ru-RU" sz="2000" dirty="0">
                <a:solidFill>
                  <a:schemeClr val="bg1"/>
                </a:solidFill>
              </a:rPr>
              <a:t>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замена </a:t>
            </a:r>
            <a:r>
              <a:rPr lang="en-US" sz="2000" dirty="0">
                <a:solidFill>
                  <a:schemeClr val="bg1"/>
                </a:solidFill>
              </a:rPr>
              <a:t>conv + bilinear interpolation </a:t>
            </a:r>
            <a:endParaRPr lang="ru-RU" sz="20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dilation conv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bilinear interpolation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bilateral filter</a:t>
            </a: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8678" y="1655678"/>
            <a:ext cx="5048590" cy="7973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52028" y="2453045"/>
            <a:ext cx="5055239" cy="13946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1493284"/>
            <a:ext cx="9654917" cy="48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953" y="984350"/>
            <a:ext cx="11600335" cy="3353440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Для</a:t>
            </a:r>
            <a:r>
              <a:rPr lang="ru-RU" sz="2200" dirty="0">
                <a:solidFill>
                  <a:schemeClr val="bg1"/>
                </a:solidFill>
              </a:rPr>
              <a:t> повышения точности предложено корректировать границы каждого сегмента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метод </a:t>
            </a:r>
            <a:r>
              <a:rPr lang="en-US" sz="2200" dirty="0">
                <a:solidFill>
                  <a:schemeClr val="bg1"/>
                </a:solidFill>
              </a:rPr>
              <a:t>Conditional Randoms Fields (</a:t>
            </a:r>
            <a:r>
              <a:rPr lang="en" sz="2200" dirty="0">
                <a:solidFill>
                  <a:schemeClr val="bg1"/>
                </a:solidFill>
              </a:rPr>
              <a:t>Fully connected pairwise CRF or </a:t>
            </a:r>
            <a:r>
              <a:rPr lang="en" sz="2200" dirty="0" err="1">
                <a:solidFill>
                  <a:schemeClr val="bg1"/>
                </a:solidFill>
              </a:rPr>
              <a:t>DenseCFR</a:t>
            </a:r>
            <a:r>
              <a:rPr lang="en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CFR – </a:t>
            </a:r>
            <a:r>
              <a:rPr lang="ru-RU" dirty="0">
                <a:solidFill>
                  <a:schemeClr val="bg1"/>
                </a:solidFill>
              </a:rPr>
              <a:t>это метод семантической сегментации из классических методов компьютерного зрения 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основе м</a:t>
            </a:r>
            <a:r>
              <a:rPr lang="en" dirty="0" err="1">
                <a:solidFill>
                  <a:schemeClr val="bg1"/>
                </a:solidFill>
              </a:rPr>
              <a:t>е</a:t>
            </a:r>
            <a:r>
              <a:rPr lang="ru-RU" dirty="0" err="1">
                <a:solidFill>
                  <a:schemeClr val="bg1"/>
                </a:solidFill>
              </a:rPr>
              <a:t>тод</a:t>
            </a:r>
            <a:r>
              <a:rPr lang="ru-RU" dirty="0">
                <a:solidFill>
                  <a:schemeClr val="bg1"/>
                </a:solidFill>
              </a:rPr>
              <a:t> является аналогом </a:t>
            </a:r>
            <a:r>
              <a:rPr lang="ru-RU" dirty="0" err="1">
                <a:solidFill>
                  <a:schemeClr val="bg1"/>
                </a:solidFill>
              </a:rPr>
              <a:t>билитерального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размытия </a:t>
            </a:r>
          </a:p>
          <a:p>
            <a:pPr lvl="3"/>
            <a:r>
              <a:rPr lang="ru-RU" sz="2000" dirty="0">
                <a:solidFill>
                  <a:schemeClr val="bg1"/>
                </a:solidFill>
              </a:rPr>
              <a:t>Цель </a:t>
            </a:r>
            <a:r>
              <a:rPr lang="en-US" sz="2000" dirty="0">
                <a:solidFill>
                  <a:schemeClr val="bg1"/>
                </a:solidFill>
              </a:rPr>
              <a:t>CFR</a:t>
            </a:r>
            <a:r>
              <a:rPr lang="ru-RU" sz="2000" dirty="0">
                <a:solidFill>
                  <a:schemeClr val="bg1"/>
                </a:solidFill>
              </a:rPr>
              <a:t> размытие объектов с сохранением их границ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CFR </a:t>
            </a:r>
            <a:r>
              <a:rPr lang="ru-RU" dirty="0">
                <a:solidFill>
                  <a:schemeClr val="bg1"/>
                </a:solidFill>
              </a:rPr>
              <a:t>для каждой пары пикселей используют сумму билатерального и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фильтров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коэффициентом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1 если пиксели классифицированы как разные классы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 0 если как один класс.</a:t>
            </a:r>
            <a:endParaRPr lang="en" dirty="0">
              <a:solidFill>
                <a:schemeClr val="bg1"/>
              </a:solidFill>
            </a:endParaRPr>
          </a:p>
          <a:p>
            <a:pPr marL="447675" lvl="2"/>
            <a:r>
              <a:rPr lang="ru-RU" dirty="0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R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добавляет несколько % к точности, но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 замедляет работу сети 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делает сеть не </a:t>
            </a:r>
            <a:r>
              <a:rPr lang="en-US" dirty="0">
                <a:solidFill>
                  <a:schemeClr val="bg1"/>
                </a:solidFill>
              </a:rPr>
              <a:t>end-to-end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усложняет реализацию</a:t>
            </a:r>
            <a:endParaRPr lang="en-US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630432D5-1344-0C41-AE37-51D3DF61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772" y="4767721"/>
            <a:ext cx="2740636" cy="1947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E56CEE0-5260-9D4F-AE66-16BCB4757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4" b="-1"/>
          <a:stretch/>
        </p:blipFill>
        <p:spPr bwMode="auto">
          <a:xfrm>
            <a:off x="6377407" y="4430838"/>
            <a:ext cx="2783557" cy="2284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BF8DE41B-96EE-7A47-95AB-5A9DC2C1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64" y="4244742"/>
            <a:ext cx="2836174" cy="24704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7" name="Прямоугольник 16"/>
          <p:cNvSpPr/>
          <p:nvPr/>
        </p:nvSpPr>
        <p:spPr>
          <a:xfrm>
            <a:off x="400050" y="963635"/>
            <a:ext cx="10086975" cy="40477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285503" y="2357948"/>
            <a:ext cx="9420597" cy="40477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705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13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семантической сегментации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1313922"/>
            <a:ext cx="11300881" cy="4715632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Семантическая сегментация = это </a:t>
            </a:r>
            <a:r>
              <a:rPr lang="ru-RU" sz="2400" dirty="0" err="1">
                <a:solidFill>
                  <a:schemeClr val="bg1"/>
                </a:solidFill>
              </a:rPr>
              <a:t>попиксельная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многоклассовая</a:t>
            </a:r>
            <a:r>
              <a:rPr lang="ru-RU" sz="2400" dirty="0">
                <a:solidFill>
                  <a:schemeClr val="bg1"/>
                </a:solidFill>
              </a:rPr>
              <a:t> классификация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Выделению подлежат классы объектов, а не отдельные экземпляры.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475" y="3091548"/>
            <a:ext cx="4026780" cy="3359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DCE3D6-5632-EA1E-8DAC-BCD41D285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43" r="24631"/>
          <a:stretch/>
        </p:blipFill>
        <p:spPr>
          <a:xfrm>
            <a:off x="344692" y="3122456"/>
            <a:ext cx="3971571" cy="3359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45886080-AD16-3E6B-63C4-03D996577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4" t="10393" r="24352"/>
          <a:stretch/>
        </p:blipFill>
        <p:spPr bwMode="auto">
          <a:xfrm>
            <a:off x="4635146" y="3122456"/>
            <a:ext cx="2820018" cy="33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V2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DeepLab</a:t>
                </a:r>
                <a:r>
                  <a:rPr lang="en-US" sz="2400" dirty="0">
                    <a:solidFill>
                      <a:schemeClr val="bg1"/>
                    </a:solidFill>
                  </a:rPr>
                  <a:t> 2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сверток с разным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dilation rate  -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Atorus</a:t>
                </a:r>
                <a:r>
                  <a:rPr lang="en-US" sz="2400" dirty="0">
                    <a:solidFill>
                      <a:schemeClr val="bg1"/>
                    </a:solidFill>
                  </a:rPr>
                  <a:t> Spatial Pyramidal Pooling (ASPP)</a:t>
                </a:r>
              </a:p>
              <a:p>
                <a:pPr lvl="1"/>
                <a:r>
                  <a:rPr lang="en-US" sz="20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росто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суммировать результаты сверток плохо, после каждой 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convolution 1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1.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Если объекты одного класса имеют разные масштабы, то </a:t>
                </a:r>
                <a:r>
                  <a:rPr lang="en-US" sz="2000" dirty="0">
                    <a:solidFill>
                      <a:schemeClr val="bg1"/>
                    </a:solidFill>
                  </a:rPr>
                  <a:t>ASPP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поможет их объединить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ASPP – </a:t>
                </a:r>
                <a:r>
                  <a:rPr lang="ru-RU" sz="2000" dirty="0">
                    <a:solidFill>
                      <a:schemeClr val="bg1"/>
                    </a:solidFill>
                  </a:rPr>
                  <a:t>это модификация идеи </a:t>
                </a:r>
                <a:r>
                  <a:rPr lang="en-US" sz="2000" dirty="0">
                    <a:solidFill>
                      <a:schemeClr val="bg1"/>
                    </a:solidFill>
                  </a:rPr>
                  <a:t>spatial pyramidal pooling (SPP)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широко используется как в сегментации, так и в обнаружении объектов, например 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PSPNet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8B46FA-8B4F-0046-BCDE-7B65775DE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92395"/>
            <a:ext cx="4361122" cy="3365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801BE9B0-C5B3-3D4D-8A79-22D150CCD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73"/>
          <a:stretch/>
        </p:blipFill>
        <p:spPr bwMode="auto">
          <a:xfrm>
            <a:off x="5958992" y="3857625"/>
            <a:ext cx="5928207" cy="247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460375" y="1247764"/>
            <a:ext cx="11131550" cy="66269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36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PSPNet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 </a:t>
                </a:r>
                <a:r>
                  <a:rPr lang="en" sz="2400" dirty="0">
                    <a:solidFill>
                      <a:schemeClr val="bg1"/>
                    </a:solidFill>
                  </a:rPr>
                  <a:t>Pyramid Scene Parsing Network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PSPNet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пулин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гов</a:t>
                </a:r>
                <a:r>
                  <a:rPr lang="ru-RU" sz="2400" dirty="0">
                    <a:solidFill>
                      <a:schemeClr val="bg1"/>
                    </a:solidFill>
                  </a:rPr>
                  <a:t> с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за</a:t>
                </a:r>
                <a:r>
                  <a:rPr lang="ru-RU" sz="2400" dirty="0">
                    <a:solidFill>
                      <a:schemeClr val="bg1"/>
                    </a:solidFill>
                  </a:rPr>
                  <a:t>данным числом выходов </a:t>
                </a:r>
                <a:r>
                  <a:rPr lang="en-US" sz="2400" dirty="0">
                    <a:solidFill>
                      <a:schemeClr val="bg1"/>
                    </a:solidFill>
                  </a:rPr>
                  <a:t>- Spatial Pyramidal Pooling SPP)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Такой подход позволяет учесть контекстную информацию в разном масштабе (независимо от масштаба)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Модификация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ASSP – </a:t>
                </a:r>
                <a:r>
                  <a:rPr lang="ru-RU" sz="2000" dirty="0">
                    <a:solidFill>
                      <a:schemeClr val="bg1"/>
                    </a:solidFill>
                  </a:rPr>
                  <a:t>замена свертки на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пулинг</a:t>
                </a:r>
                <a:r>
                  <a:rPr lang="ru-RU" sz="2000" dirty="0">
                    <a:solidFill>
                      <a:schemeClr val="bg1"/>
                    </a:solidFill>
                  </a:rPr>
                  <a:t>. После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свертка 1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1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</a:t>
                </a:r>
                <a:r>
                  <a:rPr lang="en-US" sz="2000" dirty="0">
                    <a:solidFill>
                      <a:schemeClr val="bg1"/>
                    </a:solidFill>
                  </a:rPr>
                  <a:t> BN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Также в </a:t>
                </a:r>
                <a:r>
                  <a:rPr lang="en-US" sz="2000" dirty="0">
                    <a:solidFill>
                      <a:schemeClr val="bg1"/>
                    </a:solidFill>
                  </a:rPr>
                  <a:t>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residual connection (skip connection) </a:t>
                </a:r>
                <a:r>
                  <a:rPr lang="ru-RU" sz="2000" dirty="0">
                    <a:solidFill>
                      <a:schemeClr val="bg1"/>
                    </a:solidFill>
                  </a:rPr>
                  <a:t> и конкатенация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89CF5F-D3F2-EB4D-BFDC-44794D9B5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11" y="3704431"/>
            <a:ext cx="6734175" cy="29126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460375" y="1247764"/>
            <a:ext cx="11131550" cy="1063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28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31900"/>
            <a:ext cx="11664830" cy="49450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DeepLab</a:t>
            </a:r>
            <a:r>
              <a:rPr lang="en-US" sz="2400" dirty="0">
                <a:solidFill>
                  <a:schemeClr val="bg1"/>
                </a:solidFill>
              </a:rPr>
              <a:t> 3</a:t>
            </a:r>
            <a:r>
              <a:rPr lang="ru-RU" sz="2400" dirty="0">
                <a:solidFill>
                  <a:schemeClr val="bg1"/>
                </a:solidFill>
              </a:rPr>
              <a:t>: баланс расширенной и классической сверток в </a:t>
            </a:r>
            <a:r>
              <a:rPr lang="en-US" sz="2400" dirty="0">
                <a:solidFill>
                  <a:schemeClr val="bg1"/>
                </a:solidFill>
              </a:rPr>
              <a:t>ASPP</a:t>
            </a:r>
            <a:endParaRPr lang="ru-RU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повышение рецептивного поля (</a:t>
            </a:r>
            <a:r>
              <a:rPr lang="en-US" sz="2000" dirty="0">
                <a:solidFill>
                  <a:schemeClr val="bg1"/>
                </a:solidFill>
              </a:rPr>
              <a:t>field of view)</a:t>
            </a:r>
            <a:r>
              <a:rPr lang="ru-RU" sz="2000" dirty="0">
                <a:solidFill>
                  <a:schemeClr val="bg1"/>
                </a:solidFill>
              </a:rPr>
              <a:t> – увеличение контекста,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для точной классификации часто нужен небольшой </a:t>
            </a:r>
            <a:r>
              <a:rPr lang="en-US" sz="2000" dirty="0">
                <a:solidFill>
                  <a:schemeClr val="bg1"/>
                </a:solidFill>
              </a:rPr>
              <a:t>FOV </a:t>
            </a:r>
            <a:r>
              <a:rPr lang="ru-RU" sz="2000" dirty="0">
                <a:solidFill>
                  <a:schemeClr val="bg1"/>
                </a:solidFill>
              </a:rPr>
              <a:t>(более прицельная классификация) 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</a:t>
            </a:r>
            <a:r>
              <a:rPr lang="ru-RU" sz="2400" dirty="0">
                <a:solidFill>
                  <a:schemeClr val="bg1"/>
                </a:solidFill>
              </a:rPr>
              <a:t> включает свертку 1х1</a:t>
            </a:r>
          </a:p>
          <a:p>
            <a:r>
              <a:rPr lang="en-US" sz="2400" dirty="0">
                <a:solidFill>
                  <a:schemeClr val="bg1"/>
                </a:solidFill>
              </a:rPr>
              <a:t>GAP </a:t>
            </a:r>
            <a:r>
              <a:rPr lang="ru-RU" sz="2400" dirty="0">
                <a:solidFill>
                  <a:schemeClr val="bg1"/>
                </a:solidFill>
              </a:rPr>
              <a:t>+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= </a:t>
            </a:r>
            <a:r>
              <a:rPr lang="en" sz="2400" dirty="0">
                <a:solidFill>
                  <a:schemeClr val="bg1"/>
                </a:solidFill>
              </a:rPr>
              <a:t> image pooling</a:t>
            </a:r>
            <a:r>
              <a:rPr lang="ru-RU" sz="2400" dirty="0">
                <a:solidFill>
                  <a:schemeClr val="bg1"/>
                </a:solidFill>
              </a:rPr>
              <a:t> – идея включение контекста всего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 </a:t>
            </a:r>
            <a:r>
              <a:rPr lang="ru-RU" sz="2400" dirty="0">
                <a:solidFill>
                  <a:schemeClr val="bg1"/>
                </a:solidFill>
              </a:rPr>
              <a:t>включает </a:t>
            </a:r>
            <a:r>
              <a:rPr lang="ru-RU" sz="2400" dirty="0" err="1">
                <a:solidFill>
                  <a:schemeClr val="bg1"/>
                </a:solidFill>
              </a:rPr>
              <a:t>батчнормализацию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Не используется </a:t>
            </a:r>
            <a:r>
              <a:rPr lang="en-US" sz="2400" dirty="0">
                <a:solidFill>
                  <a:schemeClr val="bg1"/>
                </a:solidFill>
              </a:rPr>
              <a:t>Dense</a:t>
            </a:r>
            <a:r>
              <a:rPr lang="ru-RU" sz="2400" dirty="0">
                <a:solidFill>
                  <a:schemeClr val="bg1"/>
                </a:solidFill>
              </a:rPr>
              <a:t>CFR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Backbone </a:t>
            </a:r>
            <a:r>
              <a:rPr lang="en-US"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основе </a:t>
            </a:r>
            <a:r>
              <a:rPr lang="en-US" sz="2400" dirty="0">
                <a:solidFill>
                  <a:schemeClr val="bg1"/>
                </a:solidFill>
              </a:rPr>
              <a:t>Resnet101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D9622-08CC-2C4B-B560-51493BAA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26" y="3189543"/>
            <a:ext cx="6462712" cy="335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222370" y="1247764"/>
            <a:ext cx="11369555" cy="1063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78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1145818"/>
            <a:ext cx="11747260" cy="183991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Основная идея </a:t>
            </a:r>
            <a:r>
              <a:rPr lang="en-US" sz="2200" dirty="0">
                <a:solidFill>
                  <a:schemeClr val="bg1"/>
                </a:solidFill>
              </a:rPr>
              <a:t>DeepLab3+</a:t>
            </a:r>
            <a:r>
              <a:rPr lang="ru-RU" sz="2200" dirty="0">
                <a:solidFill>
                  <a:schemeClr val="bg1"/>
                </a:solidFill>
              </a:rPr>
              <a:t>: объединить подходы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 с </a:t>
            </a:r>
            <a:r>
              <a:rPr lang="en-US" sz="2200" dirty="0">
                <a:solidFill>
                  <a:schemeClr val="bg1"/>
                </a:solidFill>
              </a:rPr>
              <a:t>ASPP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SegNet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Unet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лучше обрабатывают локальные признаки,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bg1"/>
                </a:solidFill>
              </a:rPr>
              <a:t>Результат - Эффект повышение резкости границ классов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с </a:t>
            </a:r>
            <a:r>
              <a:rPr lang="en-US" sz="2200" dirty="0">
                <a:solidFill>
                  <a:schemeClr val="bg1"/>
                </a:solidFill>
              </a:rPr>
              <a:t>ASPP (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2,3) </a:t>
            </a:r>
            <a:r>
              <a:rPr lang="ru-RU" sz="2200" dirty="0">
                <a:solidFill>
                  <a:schemeClr val="bg1"/>
                </a:solidFill>
              </a:rPr>
              <a:t>устойчивы к разным масштабам и разному контексту информации признаков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Atrous Separable Convolution (ASSPP)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идея объединения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ASPP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и D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epthWise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Sep 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DWConv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+ 1</a:t>
                </a: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</m:oMath>
                </a14:m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 conv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Подход значительно снижает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вычислительную сложность</a:t>
                </a:r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  <a:blipFill>
                <a:blip r:embed="rId2"/>
                <a:stretch>
                  <a:fillRect l="-1246" t="-3561" b="-50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898431-AB46-8A41-856D-56F13E7BC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1" y="2985731"/>
            <a:ext cx="5863216" cy="3639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222370" y="1196790"/>
            <a:ext cx="11546347" cy="17379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216140" y="2985731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0134600" y="2985729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216140" y="6425660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0264469" y="6474769"/>
            <a:ext cx="1097280" cy="129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905501" y="4147781"/>
            <a:ext cx="787399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ASSPP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87289" y="36968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r18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161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17612"/>
            <a:ext cx="11747260" cy="4945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 постепенно снижение размер карты признаков и сохраняет семантическую информации.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Декодер постепенно восстанавливает пространственную информацию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EC0240C-771D-2F4D-BE54-8C191FECD6F6}"/>
              </a:ext>
            </a:extLst>
          </p:cNvPr>
          <p:cNvSpPr txBox="1">
            <a:spLocks/>
          </p:cNvSpPr>
          <p:nvPr/>
        </p:nvSpPr>
        <p:spPr>
          <a:xfrm>
            <a:off x="155575" y="2002104"/>
            <a:ext cx="4763968" cy="264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A66266AA-9A26-974E-8CBD-E8649C76D566}"/>
              </a:ext>
            </a:extLst>
          </p:cNvPr>
          <p:cNvSpPr txBox="1">
            <a:spLocks/>
          </p:cNvSpPr>
          <p:nvPr/>
        </p:nvSpPr>
        <p:spPr>
          <a:xfrm>
            <a:off x="155575" y="2610301"/>
            <a:ext cx="4587875" cy="325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ckBone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модифицированная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xception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network c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заменой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части слоев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maxpooling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DWConv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convolution c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шагом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Также AS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PP 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используется с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DWConv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246135-B4F4-F347-B29A-7B148817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54" y="2610301"/>
            <a:ext cx="6582064" cy="4085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222370" y="1196791"/>
            <a:ext cx="11546347" cy="131781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8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SegFormer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SegFor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1357313"/>
            <a:ext cx="9477375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67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/>
          <p:nvPr/>
        </p:nvSpPr>
        <p:spPr bwMode="auto">
          <a:xfrm>
            <a:off x="662940" y="1747957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Arial"/>
              </a:rPr>
              <a:t>Архитектуры сегментации. </a:t>
            </a:r>
            <a:r>
              <a:rPr kumimoji="0" lang="ru-RU" sz="5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Arial"/>
              </a:rPr>
              <a:t>Подход Энкодер-Декодер</a:t>
            </a:r>
            <a:endParaRPr kumimoji="0" lang="en-US" sz="60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313575" y="3948131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Другие задачи компьютерного зрения.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Курс: Компьютерное зрение. Тема 3.2.</a:t>
            </a:r>
            <a:endParaRPr kumimoji="0" lang="en-US" sz="2400" b="0" i="1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 Ронкин Михаил Владимирович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к</a:t>
            </a:r>
            <a:r>
              <a:rPr kumimoji="0" lang="ru-RU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.т.н. доцент ИРИТ-РТФ, УРФУ</a:t>
            </a:r>
            <a:endParaRPr kumimoji="0" lang="ru-RU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rcRect l="6330" t="27061" r="44625" b="33918"/>
          <a:stretch/>
        </p:blipFill>
        <p:spPr bwMode="auto"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2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Архитектура сегментации </a:t>
            </a:r>
            <a:r>
              <a:rPr lang="en-US" sz="4800" b="1" dirty="0" err="1">
                <a:solidFill>
                  <a:schemeClr val="bg1"/>
                </a:solidFill>
              </a:rPr>
              <a:t>DeconvNet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64022" y="1152075"/>
            <a:ext cx="10960693" cy="214772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использование подхода </a:t>
            </a: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-декодер для получения выходной карты признаков.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Увеличение размеров карт при помощи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 (обратный </a:t>
            </a:r>
            <a:r>
              <a:rPr lang="ru-RU" dirty="0" err="1">
                <a:solidFill>
                  <a:schemeClr val="bg1"/>
                </a:solidFill>
              </a:rPr>
              <a:t>пулинг</a:t>
            </a:r>
            <a:r>
              <a:rPr lang="ru-RU" dirty="0">
                <a:solidFill>
                  <a:schemeClr val="bg1"/>
                </a:solidFill>
              </a:rPr>
              <a:t>)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>
                <a:solidFill>
                  <a:schemeClr val="bg1"/>
                </a:solidFill>
              </a:rPr>
              <a:t>обратная свертки </a:t>
            </a:r>
            <a:r>
              <a:rPr lang="en-US" dirty="0">
                <a:solidFill>
                  <a:schemeClr val="bg1"/>
                </a:solidFill>
              </a:rPr>
              <a:t> - с</a:t>
            </a:r>
            <a:r>
              <a:rPr lang="ru-RU" dirty="0">
                <a:solidFill>
                  <a:schemeClr val="bg1"/>
                </a:solidFill>
              </a:rPr>
              <a:t>сглаживание эффекта </a:t>
            </a: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Сегментация путем межканальной классификации по пикселям.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159896" y="3299804"/>
            <a:ext cx="6636348" cy="33113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564022" y="1152075"/>
            <a:ext cx="10366049" cy="7217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AutoShape 2" descr="Review: DeconvNet — Unpooling Layer (Semantic Segmentation) | by Sik-Ho  Tsang | Towards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61048"/>
            <a:ext cx="5088295" cy="1728192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695400" y="5740501"/>
            <a:ext cx="2748324" cy="1116734"/>
            <a:chOff x="8226469" y="4635173"/>
            <a:chExt cx="1937342" cy="720186"/>
          </a:xfrm>
        </p:grpSpPr>
        <p:sp>
          <p:nvSpPr>
            <p:cNvPr id="10" name="Freeform 234">
              <a:extLst>
                <a:ext uri="{FF2B5EF4-FFF2-40B4-BE49-F238E27FC236}">
                  <a16:creationId xmlns:a16="http://schemas.microsoft.com/office/drawing/2014/main" id="{0529B9BF-F207-4F80-88CE-781A963ABD6A}"/>
                </a:ext>
              </a:extLst>
            </p:cNvPr>
            <p:cNvSpPr>
              <a:spLocks/>
            </p:cNvSpPr>
            <p:nvPr/>
          </p:nvSpPr>
          <p:spPr bwMode="auto">
            <a:xfrm rot="735370">
              <a:off x="9789146" y="5014502"/>
              <a:ext cx="103188" cy="68263"/>
            </a:xfrm>
            <a:custGeom>
              <a:avLst/>
              <a:gdLst>
                <a:gd name="T0" fmla="*/ 0 w 65"/>
                <a:gd name="T1" fmla="*/ 0 h 43"/>
                <a:gd name="T2" fmla="*/ 65 w 65"/>
                <a:gd name="T3" fmla="*/ 21 h 43"/>
                <a:gd name="T4" fmla="*/ 0 w 65"/>
                <a:gd name="T5" fmla="*/ 43 h 43"/>
                <a:gd name="T6" fmla="*/ 0 w 65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43">
                  <a:moveTo>
                    <a:pt x="0" y="0"/>
                  </a:moveTo>
                  <a:lnTo>
                    <a:pt x="65" y="21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2B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  <p:sp>
          <p:nvSpPr>
            <p:cNvPr id="11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4924" y="5155882"/>
              <a:ext cx="577485" cy="45719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2" name="Freeform 263">
              <a:extLst>
                <a:ext uri="{FF2B5EF4-FFF2-40B4-BE49-F238E27FC236}">
                  <a16:creationId xmlns:a16="http://schemas.microsoft.com/office/drawing/2014/main" id="{F38D6F4A-2774-48D3-BD8F-A47C7CC4B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272" y="4635173"/>
              <a:ext cx="280448" cy="478164"/>
            </a:xfrm>
            <a:custGeom>
              <a:avLst/>
              <a:gdLst>
                <a:gd name="T0" fmla="*/ 0 w 400"/>
                <a:gd name="T1" fmla="*/ 227 h 682"/>
                <a:gd name="T2" fmla="*/ 0 w 400"/>
                <a:gd name="T3" fmla="*/ 682 h 682"/>
                <a:gd name="T4" fmla="*/ 400 w 400"/>
                <a:gd name="T5" fmla="*/ 451 h 682"/>
                <a:gd name="T6" fmla="*/ 398 w 400"/>
                <a:gd name="T7" fmla="*/ 0 h 682"/>
                <a:gd name="T8" fmla="*/ 0 w 400"/>
                <a:gd name="T9" fmla="*/ 227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82">
                  <a:moveTo>
                    <a:pt x="0" y="227"/>
                  </a:moveTo>
                  <a:lnTo>
                    <a:pt x="0" y="682"/>
                  </a:lnTo>
                  <a:lnTo>
                    <a:pt x="400" y="451"/>
                  </a:lnTo>
                  <a:lnTo>
                    <a:pt x="398" y="0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CCD2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3" name="Line 265">
              <a:extLst>
                <a:ext uri="{FF2B5EF4-FFF2-40B4-BE49-F238E27FC236}">
                  <a16:creationId xmlns:a16="http://schemas.microsoft.com/office/drawing/2014/main" id="{2D0D045B-047A-4F40-A249-33AE2D0D62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68094" y="4714399"/>
              <a:ext cx="0" cy="314102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4" name="Line 266">
              <a:extLst>
                <a:ext uri="{FF2B5EF4-FFF2-40B4-BE49-F238E27FC236}">
                  <a16:creationId xmlns:a16="http://schemas.microsoft.com/office/drawing/2014/main" id="{6148A561-4AC5-4B42-B464-E3F4B22ACB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29272" y="4791522"/>
              <a:ext cx="281850" cy="162660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5" name="Freeform 299">
              <a:extLst>
                <a:ext uri="{FF2B5EF4-FFF2-40B4-BE49-F238E27FC236}">
                  <a16:creationId xmlns:a16="http://schemas.microsoft.com/office/drawing/2014/main" id="{31D95D39-2177-42C5-876B-AD2D356E04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7169" y="5111233"/>
              <a:ext cx="639422" cy="68009"/>
            </a:xfrm>
            <a:custGeom>
              <a:avLst/>
              <a:gdLst>
                <a:gd name="T0" fmla="*/ 2362 w 2426"/>
                <a:gd name="T1" fmla="*/ 245 h 259"/>
                <a:gd name="T2" fmla="*/ 2425 w 2426"/>
                <a:gd name="T3" fmla="*/ 251 h 259"/>
                <a:gd name="T4" fmla="*/ 2273 w 2426"/>
                <a:gd name="T5" fmla="*/ 244 h 259"/>
                <a:gd name="T6" fmla="*/ 2323 w 2426"/>
                <a:gd name="T7" fmla="*/ 233 h 259"/>
                <a:gd name="T8" fmla="*/ 2226 w 2426"/>
                <a:gd name="T9" fmla="*/ 239 h 259"/>
                <a:gd name="T10" fmla="*/ 2179 w 2426"/>
                <a:gd name="T11" fmla="*/ 218 h 259"/>
                <a:gd name="T12" fmla="*/ 2226 w 2426"/>
                <a:gd name="T13" fmla="*/ 239 h 259"/>
                <a:gd name="T14" fmla="*/ 2075 w 2426"/>
                <a:gd name="T15" fmla="*/ 216 h 259"/>
                <a:gd name="T16" fmla="*/ 2139 w 2426"/>
                <a:gd name="T17" fmla="*/ 222 h 259"/>
                <a:gd name="T18" fmla="*/ 1987 w 2426"/>
                <a:gd name="T19" fmla="*/ 215 h 259"/>
                <a:gd name="T20" fmla="*/ 2036 w 2426"/>
                <a:gd name="T21" fmla="*/ 204 h 259"/>
                <a:gd name="T22" fmla="*/ 1939 w 2426"/>
                <a:gd name="T23" fmla="*/ 210 h 259"/>
                <a:gd name="T24" fmla="*/ 1893 w 2426"/>
                <a:gd name="T25" fmla="*/ 190 h 259"/>
                <a:gd name="T26" fmla="*/ 1939 w 2426"/>
                <a:gd name="T27" fmla="*/ 210 h 259"/>
                <a:gd name="T28" fmla="*/ 1789 w 2426"/>
                <a:gd name="T29" fmla="*/ 187 h 259"/>
                <a:gd name="T30" fmla="*/ 1852 w 2426"/>
                <a:gd name="T31" fmla="*/ 194 h 259"/>
                <a:gd name="T32" fmla="*/ 1700 w 2426"/>
                <a:gd name="T33" fmla="*/ 186 h 259"/>
                <a:gd name="T34" fmla="*/ 1750 w 2426"/>
                <a:gd name="T35" fmla="*/ 175 h 259"/>
                <a:gd name="T36" fmla="*/ 1652 w 2426"/>
                <a:gd name="T37" fmla="*/ 182 h 259"/>
                <a:gd name="T38" fmla="*/ 1606 w 2426"/>
                <a:gd name="T39" fmla="*/ 161 h 259"/>
                <a:gd name="T40" fmla="*/ 1652 w 2426"/>
                <a:gd name="T41" fmla="*/ 182 h 259"/>
                <a:gd name="T42" fmla="*/ 1502 w 2426"/>
                <a:gd name="T43" fmla="*/ 158 h 259"/>
                <a:gd name="T44" fmla="*/ 1566 w 2426"/>
                <a:gd name="T45" fmla="*/ 165 h 259"/>
                <a:gd name="T46" fmla="*/ 1414 w 2426"/>
                <a:gd name="T47" fmla="*/ 158 h 259"/>
                <a:gd name="T48" fmla="*/ 1463 w 2426"/>
                <a:gd name="T49" fmla="*/ 146 h 259"/>
                <a:gd name="T50" fmla="*/ 1366 w 2426"/>
                <a:gd name="T51" fmla="*/ 153 h 259"/>
                <a:gd name="T52" fmla="*/ 1320 w 2426"/>
                <a:gd name="T53" fmla="*/ 132 h 259"/>
                <a:gd name="T54" fmla="*/ 1366 w 2426"/>
                <a:gd name="T55" fmla="*/ 153 h 259"/>
                <a:gd name="T56" fmla="*/ 1215 w 2426"/>
                <a:gd name="T57" fmla="*/ 130 h 259"/>
                <a:gd name="T58" fmla="*/ 1279 w 2426"/>
                <a:gd name="T59" fmla="*/ 136 h 259"/>
                <a:gd name="T60" fmla="*/ 1127 w 2426"/>
                <a:gd name="T61" fmla="*/ 129 h 259"/>
                <a:gd name="T62" fmla="*/ 1176 w 2426"/>
                <a:gd name="T63" fmla="*/ 118 h 259"/>
                <a:gd name="T64" fmla="*/ 1079 w 2426"/>
                <a:gd name="T65" fmla="*/ 124 h 259"/>
                <a:gd name="T66" fmla="*/ 1033 w 2426"/>
                <a:gd name="T67" fmla="*/ 103 h 259"/>
                <a:gd name="T68" fmla="*/ 1079 w 2426"/>
                <a:gd name="T69" fmla="*/ 124 h 259"/>
                <a:gd name="T70" fmla="*/ 929 w 2426"/>
                <a:gd name="T71" fmla="*/ 101 h 259"/>
                <a:gd name="T72" fmla="*/ 993 w 2426"/>
                <a:gd name="T73" fmla="*/ 107 h 259"/>
                <a:gd name="T74" fmla="*/ 841 w 2426"/>
                <a:gd name="T75" fmla="*/ 100 h 259"/>
                <a:gd name="T76" fmla="*/ 890 w 2426"/>
                <a:gd name="T77" fmla="*/ 89 h 259"/>
                <a:gd name="T78" fmla="*/ 793 w 2426"/>
                <a:gd name="T79" fmla="*/ 95 h 259"/>
                <a:gd name="T80" fmla="*/ 747 w 2426"/>
                <a:gd name="T81" fmla="*/ 74 h 259"/>
                <a:gd name="T82" fmla="*/ 793 w 2426"/>
                <a:gd name="T83" fmla="*/ 95 h 259"/>
                <a:gd name="T84" fmla="*/ 642 w 2426"/>
                <a:gd name="T85" fmla="*/ 72 h 259"/>
                <a:gd name="T86" fmla="*/ 706 w 2426"/>
                <a:gd name="T87" fmla="*/ 78 h 259"/>
                <a:gd name="T88" fmla="*/ 554 w 2426"/>
                <a:gd name="T89" fmla="*/ 71 h 259"/>
                <a:gd name="T90" fmla="*/ 603 w 2426"/>
                <a:gd name="T91" fmla="*/ 60 h 259"/>
                <a:gd name="T92" fmla="*/ 506 w 2426"/>
                <a:gd name="T93" fmla="*/ 66 h 259"/>
                <a:gd name="T94" fmla="*/ 460 w 2426"/>
                <a:gd name="T95" fmla="*/ 46 h 259"/>
                <a:gd name="T96" fmla="*/ 506 w 2426"/>
                <a:gd name="T97" fmla="*/ 66 h 259"/>
                <a:gd name="T98" fmla="*/ 356 w 2426"/>
                <a:gd name="T99" fmla="*/ 43 h 259"/>
                <a:gd name="T100" fmla="*/ 419 w 2426"/>
                <a:gd name="T101" fmla="*/ 50 h 259"/>
                <a:gd name="T102" fmla="*/ 267 w 2426"/>
                <a:gd name="T103" fmla="*/ 42 h 259"/>
                <a:gd name="T104" fmla="*/ 317 w 2426"/>
                <a:gd name="T105" fmla="*/ 31 h 259"/>
                <a:gd name="T106" fmla="*/ 220 w 2426"/>
                <a:gd name="T107" fmla="*/ 38 h 259"/>
                <a:gd name="T108" fmla="*/ 174 w 2426"/>
                <a:gd name="T109" fmla="*/ 17 h 259"/>
                <a:gd name="T110" fmla="*/ 220 w 2426"/>
                <a:gd name="T111" fmla="*/ 38 h 259"/>
                <a:gd name="T112" fmla="*/ 69 w 2426"/>
                <a:gd name="T113" fmla="*/ 14 h 259"/>
                <a:gd name="T114" fmla="*/ 133 w 2426"/>
                <a:gd name="T115" fmla="*/ 21 h 259"/>
                <a:gd name="T116" fmla="*/ 8 w 2426"/>
                <a:gd name="T117" fmla="*/ 16 h 259"/>
                <a:gd name="T118" fmla="*/ 30 w 2426"/>
                <a:gd name="T119" fmla="*/ 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26" h="259">
                  <a:moveTo>
                    <a:pt x="2417" y="258"/>
                  </a:moveTo>
                  <a:lnTo>
                    <a:pt x="2369" y="253"/>
                  </a:lnTo>
                  <a:cubicBezTo>
                    <a:pt x="2364" y="253"/>
                    <a:pt x="2361" y="249"/>
                    <a:pt x="2362" y="245"/>
                  </a:cubicBezTo>
                  <a:cubicBezTo>
                    <a:pt x="2362" y="240"/>
                    <a:pt x="2366" y="237"/>
                    <a:pt x="2370" y="238"/>
                  </a:cubicBezTo>
                  <a:lnTo>
                    <a:pt x="2418" y="242"/>
                  </a:lnTo>
                  <a:cubicBezTo>
                    <a:pt x="2423" y="243"/>
                    <a:pt x="2426" y="247"/>
                    <a:pt x="2425" y="251"/>
                  </a:cubicBezTo>
                  <a:cubicBezTo>
                    <a:pt x="2425" y="255"/>
                    <a:pt x="2421" y="259"/>
                    <a:pt x="2417" y="258"/>
                  </a:cubicBezTo>
                  <a:close/>
                  <a:moveTo>
                    <a:pt x="2321" y="249"/>
                  </a:moveTo>
                  <a:lnTo>
                    <a:pt x="2273" y="244"/>
                  </a:lnTo>
                  <a:cubicBezTo>
                    <a:pt x="2269" y="243"/>
                    <a:pt x="2266" y="239"/>
                    <a:pt x="2266" y="235"/>
                  </a:cubicBezTo>
                  <a:cubicBezTo>
                    <a:pt x="2267" y="231"/>
                    <a:pt x="2271" y="227"/>
                    <a:pt x="2275" y="228"/>
                  </a:cubicBezTo>
                  <a:lnTo>
                    <a:pt x="2323" y="233"/>
                  </a:lnTo>
                  <a:cubicBezTo>
                    <a:pt x="2327" y="233"/>
                    <a:pt x="2330" y="237"/>
                    <a:pt x="2330" y="241"/>
                  </a:cubicBezTo>
                  <a:cubicBezTo>
                    <a:pt x="2329" y="246"/>
                    <a:pt x="2325" y="249"/>
                    <a:pt x="2321" y="249"/>
                  </a:cubicBezTo>
                  <a:close/>
                  <a:moveTo>
                    <a:pt x="2226" y="239"/>
                  </a:moveTo>
                  <a:lnTo>
                    <a:pt x="2178" y="234"/>
                  </a:lnTo>
                  <a:cubicBezTo>
                    <a:pt x="2173" y="234"/>
                    <a:pt x="2170" y="230"/>
                    <a:pt x="2171" y="226"/>
                  </a:cubicBezTo>
                  <a:cubicBezTo>
                    <a:pt x="2171" y="221"/>
                    <a:pt x="2175" y="218"/>
                    <a:pt x="2179" y="218"/>
                  </a:cubicBezTo>
                  <a:lnTo>
                    <a:pt x="2227" y="223"/>
                  </a:lnTo>
                  <a:cubicBezTo>
                    <a:pt x="2232" y="224"/>
                    <a:pt x="2235" y="228"/>
                    <a:pt x="2234" y="232"/>
                  </a:cubicBezTo>
                  <a:cubicBezTo>
                    <a:pt x="2234" y="236"/>
                    <a:pt x="2230" y="240"/>
                    <a:pt x="2226" y="239"/>
                  </a:cubicBezTo>
                  <a:close/>
                  <a:moveTo>
                    <a:pt x="2130" y="229"/>
                  </a:moveTo>
                  <a:lnTo>
                    <a:pt x="2082" y="225"/>
                  </a:lnTo>
                  <a:cubicBezTo>
                    <a:pt x="2078" y="224"/>
                    <a:pt x="2075" y="220"/>
                    <a:pt x="2075" y="216"/>
                  </a:cubicBezTo>
                  <a:cubicBezTo>
                    <a:pt x="2076" y="212"/>
                    <a:pt x="2080" y="208"/>
                    <a:pt x="2084" y="209"/>
                  </a:cubicBezTo>
                  <a:lnTo>
                    <a:pt x="2132" y="214"/>
                  </a:lnTo>
                  <a:cubicBezTo>
                    <a:pt x="2136" y="214"/>
                    <a:pt x="2139" y="218"/>
                    <a:pt x="2139" y="222"/>
                  </a:cubicBezTo>
                  <a:cubicBezTo>
                    <a:pt x="2138" y="227"/>
                    <a:pt x="2134" y="230"/>
                    <a:pt x="2130" y="229"/>
                  </a:cubicBezTo>
                  <a:close/>
                  <a:moveTo>
                    <a:pt x="2035" y="220"/>
                  </a:moveTo>
                  <a:lnTo>
                    <a:pt x="1987" y="215"/>
                  </a:lnTo>
                  <a:cubicBezTo>
                    <a:pt x="1982" y="215"/>
                    <a:pt x="1979" y="211"/>
                    <a:pt x="1980" y="206"/>
                  </a:cubicBezTo>
                  <a:cubicBezTo>
                    <a:pt x="1980" y="202"/>
                    <a:pt x="1984" y="199"/>
                    <a:pt x="1988" y="199"/>
                  </a:cubicBezTo>
                  <a:lnTo>
                    <a:pt x="2036" y="204"/>
                  </a:lnTo>
                  <a:cubicBezTo>
                    <a:pt x="2041" y="204"/>
                    <a:pt x="2044" y="208"/>
                    <a:pt x="2043" y="213"/>
                  </a:cubicBezTo>
                  <a:cubicBezTo>
                    <a:pt x="2043" y="217"/>
                    <a:pt x="2039" y="220"/>
                    <a:pt x="2035" y="220"/>
                  </a:cubicBezTo>
                  <a:close/>
                  <a:moveTo>
                    <a:pt x="1939" y="210"/>
                  </a:moveTo>
                  <a:lnTo>
                    <a:pt x="1891" y="205"/>
                  </a:lnTo>
                  <a:cubicBezTo>
                    <a:pt x="1887" y="205"/>
                    <a:pt x="1884" y="201"/>
                    <a:pt x="1884" y="197"/>
                  </a:cubicBezTo>
                  <a:cubicBezTo>
                    <a:pt x="1885" y="192"/>
                    <a:pt x="1888" y="189"/>
                    <a:pt x="1893" y="190"/>
                  </a:cubicBezTo>
                  <a:lnTo>
                    <a:pt x="1941" y="194"/>
                  </a:lnTo>
                  <a:cubicBezTo>
                    <a:pt x="1945" y="195"/>
                    <a:pt x="1948" y="199"/>
                    <a:pt x="1948" y="203"/>
                  </a:cubicBezTo>
                  <a:cubicBezTo>
                    <a:pt x="1947" y="208"/>
                    <a:pt x="1943" y="211"/>
                    <a:pt x="1939" y="210"/>
                  </a:cubicBezTo>
                  <a:close/>
                  <a:moveTo>
                    <a:pt x="1844" y="201"/>
                  </a:moveTo>
                  <a:lnTo>
                    <a:pt x="1796" y="196"/>
                  </a:lnTo>
                  <a:cubicBezTo>
                    <a:pt x="1791" y="195"/>
                    <a:pt x="1788" y="192"/>
                    <a:pt x="1789" y="187"/>
                  </a:cubicBezTo>
                  <a:cubicBezTo>
                    <a:pt x="1789" y="183"/>
                    <a:pt x="1793" y="180"/>
                    <a:pt x="1797" y="180"/>
                  </a:cubicBezTo>
                  <a:lnTo>
                    <a:pt x="1845" y="185"/>
                  </a:lnTo>
                  <a:cubicBezTo>
                    <a:pt x="1849" y="185"/>
                    <a:pt x="1853" y="189"/>
                    <a:pt x="1852" y="194"/>
                  </a:cubicBezTo>
                  <a:cubicBezTo>
                    <a:pt x="1852" y="198"/>
                    <a:pt x="1848" y="201"/>
                    <a:pt x="1844" y="201"/>
                  </a:cubicBezTo>
                  <a:close/>
                  <a:moveTo>
                    <a:pt x="1748" y="191"/>
                  </a:moveTo>
                  <a:lnTo>
                    <a:pt x="1700" y="186"/>
                  </a:lnTo>
                  <a:cubicBezTo>
                    <a:pt x="1696" y="186"/>
                    <a:pt x="1693" y="182"/>
                    <a:pt x="1693" y="178"/>
                  </a:cubicBezTo>
                  <a:cubicBezTo>
                    <a:pt x="1694" y="173"/>
                    <a:pt x="1697" y="170"/>
                    <a:pt x="1702" y="170"/>
                  </a:cubicBezTo>
                  <a:lnTo>
                    <a:pt x="1750" y="175"/>
                  </a:lnTo>
                  <a:cubicBezTo>
                    <a:pt x="1754" y="176"/>
                    <a:pt x="1757" y="180"/>
                    <a:pt x="1757" y="184"/>
                  </a:cubicBezTo>
                  <a:cubicBezTo>
                    <a:pt x="1756" y="188"/>
                    <a:pt x="1752" y="192"/>
                    <a:pt x="1748" y="191"/>
                  </a:cubicBezTo>
                  <a:close/>
                  <a:moveTo>
                    <a:pt x="1652" y="182"/>
                  </a:moveTo>
                  <a:lnTo>
                    <a:pt x="1605" y="177"/>
                  </a:lnTo>
                  <a:cubicBezTo>
                    <a:pt x="1600" y="176"/>
                    <a:pt x="1597" y="172"/>
                    <a:pt x="1598" y="168"/>
                  </a:cubicBezTo>
                  <a:cubicBezTo>
                    <a:pt x="1598" y="164"/>
                    <a:pt x="1602" y="160"/>
                    <a:pt x="1606" y="161"/>
                  </a:cubicBezTo>
                  <a:lnTo>
                    <a:pt x="1654" y="166"/>
                  </a:lnTo>
                  <a:cubicBezTo>
                    <a:pt x="1658" y="166"/>
                    <a:pt x="1662" y="170"/>
                    <a:pt x="1661" y="174"/>
                  </a:cubicBezTo>
                  <a:cubicBezTo>
                    <a:pt x="1661" y="179"/>
                    <a:pt x="1657" y="182"/>
                    <a:pt x="1652" y="182"/>
                  </a:cubicBezTo>
                  <a:close/>
                  <a:moveTo>
                    <a:pt x="1557" y="172"/>
                  </a:moveTo>
                  <a:lnTo>
                    <a:pt x="1509" y="167"/>
                  </a:lnTo>
                  <a:cubicBezTo>
                    <a:pt x="1505" y="167"/>
                    <a:pt x="1502" y="163"/>
                    <a:pt x="1502" y="158"/>
                  </a:cubicBezTo>
                  <a:cubicBezTo>
                    <a:pt x="1502" y="154"/>
                    <a:pt x="1506" y="151"/>
                    <a:pt x="1511" y="151"/>
                  </a:cubicBezTo>
                  <a:lnTo>
                    <a:pt x="1559" y="156"/>
                  </a:lnTo>
                  <a:cubicBezTo>
                    <a:pt x="1563" y="156"/>
                    <a:pt x="1566" y="160"/>
                    <a:pt x="1566" y="165"/>
                  </a:cubicBezTo>
                  <a:cubicBezTo>
                    <a:pt x="1565" y="169"/>
                    <a:pt x="1561" y="172"/>
                    <a:pt x="1557" y="172"/>
                  </a:cubicBezTo>
                  <a:close/>
                  <a:moveTo>
                    <a:pt x="1461" y="162"/>
                  </a:moveTo>
                  <a:lnTo>
                    <a:pt x="1414" y="158"/>
                  </a:lnTo>
                  <a:cubicBezTo>
                    <a:pt x="1409" y="157"/>
                    <a:pt x="1406" y="153"/>
                    <a:pt x="1407" y="149"/>
                  </a:cubicBezTo>
                  <a:cubicBezTo>
                    <a:pt x="1407" y="144"/>
                    <a:pt x="1411" y="141"/>
                    <a:pt x="1415" y="142"/>
                  </a:cubicBezTo>
                  <a:lnTo>
                    <a:pt x="1463" y="146"/>
                  </a:lnTo>
                  <a:cubicBezTo>
                    <a:pt x="1467" y="147"/>
                    <a:pt x="1471" y="151"/>
                    <a:pt x="1470" y="155"/>
                  </a:cubicBezTo>
                  <a:cubicBezTo>
                    <a:pt x="1470" y="160"/>
                    <a:pt x="1466" y="163"/>
                    <a:pt x="1461" y="162"/>
                  </a:cubicBezTo>
                  <a:close/>
                  <a:moveTo>
                    <a:pt x="1366" y="153"/>
                  </a:moveTo>
                  <a:lnTo>
                    <a:pt x="1318" y="148"/>
                  </a:lnTo>
                  <a:cubicBezTo>
                    <a:pt x="1314" y="147"/>
                    <a:pt x="1311" y="144"/>
                    <a:pt x="1311" y="139"/>
                  </a:cubicBezTo>
                  <a:cubicBezTo>
                    <a:pt x="1311" y="135"/>
                    <a:pt x="1315" y="132"/>
                    <a:pt x="1320" y="132"/>
                  </a:cubicBezTo>
                  <a:lnTo>
                    <a:pt x="1368" y="137"/>
                  </a:lnTo>
                  <a:cubicBezTo>
                    <a:pt x="1372" y="137"/>
                    <a:pt x="1375" y="141"/>
                    <a:pt x="1375" y="146"/>
                  </a:cubicBezTo>
                  <a:cubicBezTo>
                    <a:pt x="1374" y="150"/>
                    <a:pt x="1370" y="153"/>
                    <a:pt x="1366" y="153"/>
                  </a:cubicBezTo>
                  <a:close/>
                  <a:moveTo>
                    <a:pt x="1270" y="143"/>
                  </a:moveTo>
                  <a:lnTo>
                    <a:pt x="1223" y="138"/>
                  </a:lnTo>
                  <a:cubicBezTo>
                    <a:pt x="1218" y="138"/>
                    <a:pt x="1215" y="134"/>
                    <a:pt x="1215" y="130"/>
                  </a:cubicBezTo>
                  <a:cubicBezTo>
                    <a:pt x="1216" y="125"/>
                    <a:pt x="1220" y="122"/>
                    <a:pt x="1224" y="122"/>
                  </a:cubicBezTo>
                  <a:lnTo>
                    <a:pt x="1272" y="127"/>
                  </a:lnTo>
                  <a:cubicBezTo>
                    <a:pt x="1276" y="128"/>
                    <a:pt x="1280" y="132"/>
                    <a:pt x="1279" y="136"/>
                  </a:cubicBezTo>
                  <a:cubicBezTo>
                    <a:pt x="1279" y="140"/>
                    <a:pt x="1275" y="144"/>
                    <a:pt x="1270" y="143"/>
                  </a:cubicBezTo>
                  <a:close/>
                  <a:moveTo>
                    <a:pt x="1175" y="134"/>
                  </a:moveTo>
                  <a:lnTo>
                    <a:pt x="1127" y="129"/>
                  </a:lnTo>
                  <a:cubicBezTo>
                    <a:pt x="1123" y="128"/>
                    <a:pt x="1120" y="124"/>
                    <a:pt x="1120" y="120"/>
                  </a:cubicBezTo>
                  <a:cubicBezTo>
                    <a:pt x="1120" y="116"/>
                    <a:pt x="1124" y="112"/>
                    <a:pt x="1129" y="113"/>
                  </a:cubicBezTo>
                  <a:lnTo>
                    <a:pt x="1176" y="118"/>
                  </a:lnTo>
                  <a:cubicBezTo>
                    <a:pt x="1181" y="118"/>
                    <a:pt x="1184" y="122"/>
                    <a:pt x="1184" y="126"/>
                  </a:cubicBezTo>
                  <a:cubicBezTo>
                    <a:pt x="1183" y="131"/>
                    <a:pt x="1179" y="134"/>
                    <a:pt x="1175" y="134"/>
                  </a:cubicBezTo>
                  <a:close/>
                  <a:moveTo>
                    <a:pt x="1079" y="124"/>
                  </a:moveTo>
                  <a:lnTo>
                    <a:pt x="1032" y="119"/>
                  </a:lnTo>
                  <a:cubicBezTo>
                    <a:pt x="1027" y="119"/>
                    <a:pt x="1024" y="115"/>
                    <a:pt x="1024" y="110"/>
                  </a:cubicBezTo>
                  <a:cubicBezTo>
                    <a:pt x="1025" y="106"/>
                    <a:pt x="1029" y="103"/>
                    <a:pt x="1033" y="103"/>
                  </a:cubicBezTo>
                  <a:lnTo>
                    <a:pt x="1081" y="108"/>
                  </a:lnTo>
                  <a:cubicBezTo>
                    <a:pt x="1085" y="108"/>
                    <a:pt x="1089" y="112"/>
                    <a:pt x="1088" y="117"/>
                  </a:cubicBezTo>
                  <a:cubicBezTo>
                    <a:pt x="1088" y="121"/>
                    <a:pt x="1084" y="124"/>
                    <a:pt x="1079" y="124"/>
                  </a:cubicBezTo>
                  <a:close/>
                  <a:moveTo>
                    <a:pt x="984" y="114"/>
                  </a:moveTo>
                  <a:lnTo>
                    <a:pt x="936" y="110"/>
                  </a:lnTo>
                  <a:cubicBezTo>
                    <a:pt x="932" y="109"/>
                    <a:pt x="928" y="105"/>
                    <a:pt x="929" y="101"/>
                  </a:cubicBezTo>
                  <a:cubicBezTo>
                    <a:pt x="929" y="96"/>
                    <a:pt x="933" y="93"/>
                    <a:pt x="938" y="94"/>
                  </a:cubicBezTo>
                  <a:lnTo>
                    <a:pt x="985" y="98"/>
                  </a:lnTo>
                  <a:cubicBezTo>
                    <a:pt x="990" y="99"/>
                    <a:pt x="993" y="103"/>
                    <a:pt x="993" y="107"/>
                  </a:cubicBezTo>
                  <a:cubicBezTo>
                    <a:pt x="992" y="112"/>
                    <a:pt x="988" y="115"/>
                    <a:pt x="984" y="114"/>
                  </a:cubicBezTo>
                  <a:close/>
                  <a:moveTo>
                    <a:pt x="888" y="105"/>
                  </a:moveTo>
                  <a:lnTo>
                    <a:pt x="841" y="100"/>
                  </a:lnTo>
                  <a:cubicBezTo>
                    <a:pt x="836" y="100"/>
                    <a:pt x="833" y="96"/>
                    <a:pt x="833" y="91"/>
                  </a:cubicBezTo>
                  <a:cubicBezTo>
                    <a:pt x="834" y="87"/>
                    <a:pt x="838" y="84"/>
                    <a:pt x="842" y="84"/>
                  </a:cubicBezTo>
                  <a:lnTo>
                    <a:pt x="890" y="89"/>
                  </a:lnTo>
                  <a:cubicBezTo>
                    <a:pt x="894" y="89"/>
                    <a:pt x="898" y="93"/>
                    <a:pt x="897" y="98"/>
                  </a:cubicBezTo>
                  <a:cubicBezTo>
                    <a:pt x="897" y="102"/>
                    <a:pt x="893" y="105"/>
                    <a:pt x="888" y="105"/>
                  </a:cubicBezTo>
                  <a:close/>
                  <a:moveTo>
                    <a:pt x="793" y="95"/>
                  </a:moveTo>
                  <a:lnTo>
                    <a:pt x="745" y="90"/>
                  </a:lnTo>
                  <a:cubicBezTo>
                    <a:pt x="741" y="90"/>
                    <a:pt x="737" y="86"/>
                    <a:pt x="738" y="82"/>
                  </a:cubicBezTo>
                  <a:cubicBezTo>
                    <a:pt x="738" y="77"/>
                    <a:pt x="742" y="74"/>
                    <a:pt x="747" y="74"/>
                  </a:cubicBezTo>
                  <a:lnTo>
                    <a:pt x="794" y="79"/>
                  </a:lnTo>
                  <a:cubicBezTo>
                    <a:pt x="799" y="80"/>
                    <a:pt x="802" y="84"/>
                    <a:pt x="802" y="88"/>
                  </a:cubicBezTo>
                  <a:cubicBezTo>
                    <a:pt x="801" y="92"/>
                    <a:pt x="797" y="96"/>
                    <a:pt x="793" y="95"/>
                  </a:cubicBezTo>
                  <a:close/>
                  <a:moveTo>
                    <a:pt x="697" y="86"/>
                  </a:moveTo>
                  <a:lnTo>
                    <a:pt x="650" y="81"/>
                  </a:lnTo>
                  <a:cubicBezTo>
                    <a:pt x="645" y="80"/>
                    <a:pt x="642" y="76"/>
                    <a:pt x="642" y="72"/>
                  </a:cubicBezTo>
                  <a:cubicBezTo>
                    <a:pt x="643" y="68"/>
                    <a:pt x="647" y="64"/>
                    <a:pt x="651" y="65"/>
                  </a:cubicBezTo>
                  <a:lnTo>
                    <a:pt x="699" y="70"/>
                  </a:lnTo>
                  <a:cubicBezTo>
                    <a:pt x="703" y="70"/>
                    <a:pt x="706" y="74"/>
                    <a:pt x="706" y="78"/>
                  </a:cubicBezTo>
                  <a:cubicBezTo>
                    <a:pt x="706" y="83"/>
                    <a:pt x="702" y="86"/>
                    <a:pt x="697" y="86"/>
                  </a:cubicBezTo>
                  <a:close/>
                  <a:moveTo>
                    <a:pt x="602" y="76"/>
                  </a:moveTo>
                  <a:lnTo>
                    <a:pt x="554" y="71"/>
                  </a:lnTo>
                  <a:cubicBezTo>
                    <a:pt x="550" y="71"/>
                    <a:pt x="546" y="67"/>
                    <a:pt x="547" y="62"/>
                  </a:cubicBezTo>
                  <a:cubicBezTo>
                    <a:pt x="547" y="58"/>
                    <a:pt x="551" y="55"/>
                    <a:pt x="556" y="55"/>
                  </a:cubicBezTo>
                  <a:lnTo>
                    <a:pt x="603" y="60"/>
                  </a:lnTo>
                  <a:cubicBezTo>
                    <a:pt x="608" y="61"/>
                    <a:pt x="611" y="64"/>
                    <a:pt x="611" y="69"/>
                  </a:cubicBezTo>
                  <a:cubicBezTo>
                    <a:pt x="610" y="73"/>
                    <a:pt x="606" y="76"/>
                    <a:pt x="602" y="76"/>
                  </a:cubicBezTo>
                  <a:close/>
                  <a:moveTo>
                    <a:pt x="506" y="66"/>
                  </a:moveTo>
                  <a:lnTo>
                    <a:pt x="458" y="62"/>
                  </a:lnTo>
                  <a:cubicBezTo>
                    <a:pt x="454" y="61"/>
                    <a:pt x="451" y="57"/>
                    <a:pt x="451" y="53"/>
                  </a:cubicBezTo>
                  <a:cubicBezTo>
                    <a:pt x="452" y="48"/>
                    <a:pt x="456" y="45"/>
                    <a:pt x="460" y="46"/>
                  </a:cubicBezTo>
                  <a:lnTo>
                    <a:pt x="508" y="50"/>
                  </a:lnTo>
                  <a:cubicBezTo>
                    <a:pt x="512" y="51"/>
                    <a:pt x="515" y="55"/>
                    <a:pt x="515" y="59"/>
                  </a:cubicBezTo>
                  <a:cubicBezTo>
                    <a:pt x="515" y="64"/>
                    <a:pt x="511" y="67"/>
                    <a:pt x="506" y="66"/>
                  </a:cubicBezTo>
                  <a:close/>
                  <a:moveTo>
                    <a:pt x="411" y="57"/>
                  </a:moveTo>
                  <a:lnTo>
                    <a:pt x="363" y="52"/>
                  </a:lnTo>
                  <a:cubicBezTo>
                    <a:pt x="359" y="52"/>
                    <a:pt x="355" y="48"/>
                    <a:pt x="356" y="43"/>
                  </a:cubicBezTo>
                  <a:cubicBezTo>
                    <a:pt x="356" y="39"/>
                    <a:pt x="360" y="36"/>
                    <a:pt x="365" y="36"/>
                  </a:cubicBezTo>
                  <a:lnTo>
                    <a:pt x="412" y="41"/>
                  </a:lnTo>
                  <a:cubicBezTo>
                    <a:pt x="417" y="41"/>
                    <a:pt x="420" y="45"/>
                    <a:pt x="419" y="50"/>
                  </a:cubicBezTo>
                  <a:cubicBezTo>
                    <a:pt x="419" y="54"/>
                    <a:pt x="415" y="57"/>
                    <a:pt x="411" y="57"/>
                  </a:cubicBezTo>
                  <a:close/>
                  <a:moveTo>
                    <a:pt x="315" y="47"/>
                  </a:moveTo>
                  <a:lnTo>
                    <a:pt x="267" y="42"/>
                  </a:lnTo>
                  <a:cubicBezTo>
                    <a:pt x="263" y="42"/>
                    <a:pt x="260" y="38"/>
                    <a:pt x="260" y="34"/>
                  </a:cubicBezTo>
                  <a:cubicBezTo>
                    <a:pt x="261" y="29"/>
                    <a:pt x="265" y="26"/>
                    <a:pt x="269" y="27"/>
                  </a:cubicBezTo>
                  <a:lnTo>
                    <a:pt x="317" y="31"/>
                  </a:lnTo>
                  <a:cubicBezTo>
                    <a:pt x="321" y="32"/>
                    <a:pt x="324" y="36"/>
                    <a:pt x="324" y="40"/>
                  </a:cubicBezTo>
                  <a:cubicBezTo>
                    <a:pt x="324" y="44"/>
                    <a:pt x="320" y="48"/>
                    <a:pt x="315" y="47"/>
                  </a:cubicBezTo>
                  <a:close/>
                  <a:moveTo>
                    <a:pt x="220" y="38"/>
                  </a:moveTo>
                  <a:lnTo>
                    <a:pt x="172" y="33"/>
                  </a:lnTo>
                  <a:cubicBezTo>
                    <a:pt x="168" y="32"/>
                    <a:pt x="164" y="28"/>
                    <a:pt x="165" y="24"/>
                  </a:cubicBezTo>
                  <a:cubicBezTo>
                    <a:pt x="165" y="20"/>
                    <a:pt x="169" y="16"/>
                    <a:pt x="174" y="17"/>
                  </a:cubicBezTo>
                  <a:lnTo>
                    <a:pt x="221" y="22"/>
                  </a:lnTo>
                  <a:cubicBezTo>
                    <a:pt x="226" y="22"/>
                    <a:pt x="229" y="26"/>
                    <a:pt x="228" y="30"/>
                  </a:cubicBezTo>
                  <a:cubicBezTo>
                    <a:pt x="228" y="35"/>
                    <a:pt x="224" y="38"/>
                    <a:pt x="220" y="38"/>
                  </a:cubicBezTo>
                  <a:close/>
                  <a:moveTo>
                    <a:pt x="124" y="28"/>
                  </a:moveTo>
                  <a:lnTo>
                    <a:pt x="76" y="23"/>
                  </a:lnTo>
                  <a:cubicBezTo>
                    <a:pt x="72" y="23"/>
                    <a:pt x="69" y="19"/>
                    <a:pt x="69" y="14"/>
                  </a:cubicBezTo>
                  <a:cubicBezTo>
                    <a:pt x="70" y="10"/>
                    <a:pt x="74" y="7"/>
                    <a:pt x="78" y="7"/>
                  </a:cubicBezTo>
                  <a:lnTo>
                    <a:pt x="126" y="12"/>
                  </a:lnTo>
                  <a:cubicBezTo>
                    <a:pt x="130" y="13"/>
                    <a:pt x="133" y="16"/>
                    <a:pt x="133" y="21"/>
                  </a:cubicBezTo>
                  <a:cubicBezTo>
                    <a:pt x="132" y="25"/>
                    <a:pt x="129" y="28"/>
                    <a:pt x="124" y="28"/>
                  </a:cubicBezTo>
                  <a:close/>
                  <a:moveTo>
                    <a:pt x="29" y="18"/>
                  </a:moveTo>
                  <a:lnTo>
                    <a:pt x="8" y="16"/>
                  </a:lnTo>
                  <a:cubicBezTo>
                    <a:pt x="3" y="16"/>
                    <a:pt x="0" y="12"/>
                    <a:pt x="1" y="8"/>
                  </a:cubicBezTo>
                  <a:cubicBezTo>
                    <a:pt x="1" y="3"/>
                    <a:pt x="5" y="0"/>
                    <a:pt x="9" y="0"/>
                  </a:cubicBezTo>
                  <a:lnTo>
                    <a:pt x="30" y="3"/>
                  </a:lnTo>
                  <a:cubicBezTo>
                    <a:pt x="35" y="3"/>
                    <a:pt x="38" y="7"/>
                    <a:pt x="37" y="11"/>
                  </a:cubicBezTo>
                  <a:cubicBezTo>
                    <a:pt x="37" y="16"/>
                    <a:pt x="33" y="19"/>
                    <a:pt x="29" y="18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6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9720" y="4635173"/>
              <a:ext cx="482371" cy="314102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7" name="Freeform 301">
              <a:extLst>
                <a:ext uri="{FF2B5EF4-FFF2-40B4-BE49-F238E27FC236}">
                  <a16:creationId xmlns:a16="http://schemas.microsoft.com/office/drawing/2014/main" id="{563A37BC-7370-40C1-B209-9E63E35B13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7617" y="4949274"/>
              <a:ext cx="497094" cy="150040"/>
            </a:xfrm>
            <a:custGeom>
              <a:avLst/>
              <a:gdLst>
                <a:gd name="T0" fmla="*/ 1827 w 1889"/>
                <a:gd name="T1" fmla="*/ 545 h 570"/>
                <a:gd name="T2" fmla="*/ 1888 w 1889"/>
                <a:gd name="T3" fmla="*/ 563 h 570"/>
                <a:gd name="T4" fmla="*/ 1740 w 1889"/>
                <a:gd name="T5" fmla="*/ 528 h 570"/>
                <a:gd name="T6" fmla="*/ 1791 w 1889"/>
                <a:gd name="T7" fmla="*/ 526 h 570"/>
                <a:gd name="T8" fmla="*/ 1694 w 1889"/>
                <a:gd name="T9" fmla="*/ 514 h 570"/>
                <a:gd name="T10" fmla="*/ 1653 w 1889"/>
                <a:gd name="T11" fmla="*/ 486 h 570"/>
                <a:gd name="T12" fmla="*/ 1694 w 1889"/>
                <a:gd name="T13" fmla="*/ 514 h 570"/>
                <a:gd name="T14" fmla="*/ 1551 w 1889"/>
                <a:gd name="T15" fmla="*/ 464 h 570"/>
                <a:gd name="T16" fmla="*/ 1612 w 1889"/>
                <a:gd name="T17" fmla="*/ 482 h 570"/>
                <a:gd name="T18" fmla="*/ 1464 w 1889"/>
                <a:gd name="T19" fmla="*/ 447 h 570"/>
                <a:gd name="T20" fmla="*/ 1514 w 1889"/>
                <a:gd name="T21" fmla="*/ 445 h 570"/>
                <a:gd name="T22" fmla="*/ 1418 w 1889"/>
                <a:gd name="T23" fmla="*/ 433 h 570"/>
                <a:gd name="T24" fmla="*/ 1376 w 1889"/>
                <a:gd name="T25" fmla="*/ 404 h 570"/>
                <a:gd name="T26" fmla="*/ 1418 w 1889"/>
                <a:gd name="T27" fmla="*/ 433 h 570"/>
                <a:gd name="T28" fmla="*/ 1274 w 1889"/>
                <a:gd name="T29" fmla="*/ 382 h 570"/>
                <a:gd name="T30" fmla="*/ 1336 w 1889"/>
                <a:gd name="T31" fmla="*/ 400 h 570"/>
                <a:gd name="T32" fmla="*/ 1188 w 1889"/>
                <a:gd name="T33" fmla="*/ 365 h 570"/>
                <a:gd name="T34" fmla="*/ 1238 w 1889"/>
                <a:gd name="T35" fmla="*/ 363 h 570"/>
                <a:gd name="T36" fmla="*/ 1142 w 1889"/>
                <a:gd name="T37" fmla="*/ 351 h 570"/>
                <a:gd name="T38" fmla="*/ 1100 w 1889"/>
                <a:gd name="T39" fmla="*/ 322 h 570"/>
                <a:gd name="T40" fmla="*/ 1142 w 1889"/>
                <a:gd name="T41" fmla="*/ 351 h 570"/>
                <a:gd name="T42" fmla="*/ 998 w 1889"/>
                <a:gd name="T43" fmla="*/ 301 h 570"/>
                <a:gd name="T44" fmla="*/ 1059 w 1889"/>
                <a:gd name="T45" fmla="*/ 319 h 570"/>
                <a:gd name="T46" fmla="*/ 911 w 1889"/>
                <a:gd name="T47" fmla="*/ 283 h 570"/>
                <a:gd name="T48" fmla="*/ 962 w 1889"/>
                <a:gd name="T49" fmla="*/ 282 h 570"/>
                <a:gd name="T50" fmla="*/ 865 w 1889"/>
                <a:gd name="T51" fmla="*/ 270 h 570"/>
                <a:gd name="T52" fmla="*/ 824 w 1889"/>
                <a:gd name="T53" fmla="*/ 241 h 570"/>
                <a:gd name="T54" fmla="*/ 865 w 1889"/>
                <a:gd name="T55" fmla="*/ 270 h 570"/>
                <a:gd name="T56" fmla="*/ 722 w 1889"/>
                <a:gd name="T57" fmla="*/ 219 h 570"/>
                <a:gd name="T58" fmla="*/ 783 w 1889"/>
                <a:gd name="T59" fmla="*/ 237 h 570"/>
                <a:gd name="T60" fmla="*/ 635 w 1889"/>
                <a:gd name="T61" fmla="*/ 202 h 570"/>
                <a:gd name="T62" fmla="*/ 686 w 1889"/>
                <a:gd name="T63" fmla="*/ 200 h 570"/>
                <a:gd name="T64" fmla="*/ 589 w 1889"/>
                <a:gd name="T65" fmla="*/ 188 h 570"/>
                <a:gd name="T66" fmla="*/ 548 w 1889"/>
                <a:gd name="T67" fmla="*/ 159 h 570"/>
                <a:gd name="T68" fmla="*/ 589 w 1889"/>
                <a:gd name="T69" fmla="*/ 188 h 570"/>
                <a:gd name="T70" fmla="*/ 446 w 1889"/>
                <a:gd name="T71" fmla="*/ 138 h 570"/>
                <a:gd name="T72" fmla="*/ 507 w 1889"/>
                <a:gd name="T73" fmla="*/ 156 h 570"/>
                <a:gd name="T74" fmla="*/ 359 w 1889"/>
                <a:gd name="T75" fmla="*/ 120 h 570"/>
                <a:gd name="T76" fmla="*/ 410 w 1889"/>
                <a:gd name="T77" fmla="*/ 119 h 570"/>
                <a:gd name="T78" fmla="*/ 313 w 1889"/>
                <a:gd name="T79" fmla="*/ 107 h 570"/>
                <a:gd name="T80" fmla="*/ 271 w 1889"/>
                <a:gd name="T81" fmla="*/ 78 h 570"/>
                <a:gd name="T82" fmla="*/ 313 w 1889"/>
                <a:gd name="T83" fmla="*/ 107 h 570"/>
                <a:gd name="T84" fmla="*/ 169 w 1889"/>
                <a:gd name="T85" fmla="*/ 56 h 570"/>
                <a:gd name="T86" fmla="*/ 231 w 1889"/>
                <a:gd name="T87" fmla="*/ 74 h 570"/>
                <a:gd name="T88" fmla="*/ 83 w 1889"/>
                <a:gd name="T89" fmla="*/ 39 h 570"/>
                <a:gd name="T90" fmla="*/ 133 w 1889"/>
                <a:gd name="T91" fmla="*/ 37 h 570"/>
                <a:gd name="T92" fmla="*/ 37 w 1889"/>
                <a:gd name="T93" fmla="*/ 25 h 570"/>
                <a:gd name="T94" fmla="*/ 12 w 1889"/>
                <a:gd name="T95" fmla="*/ 1 h 570"/>
                <a:gd name="T96" fmla="*/ 37 w 1889"/>
                <a:gd name="T97" fmla="*/ 25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89" h="570">
                  <a:moveTo>
                    <a:pt x="1878" y="569"/>
                  </a:moveTo>
                  <a:lnTo>
                    <a:pt x="1832" y="555"/>
                  </a:lnTo>
                  <a:cubicBezTo>
                    <a:pt x="1828" y="554"/>
                    <a:pt x="1825" y="550"/>
                    <a:pt x="1827" y="545"/>
                  </a:cubicBezTo>
                  <a:cubicBezTo>
                    <a:pt x="1828" y="541"/>
                    <a:pt x="1832" y="539"/>
                    <a:pt x="1837" y="540"/>
                  </a:cubicBezTo>
                  <a:lnTo>
                    <a:pt x="1883" y="553"/>
                  </a:lnTo>
                  <a:cubicBezTo>
                    <a:pt x="1887" y="555"/>
                    <a:pt x="1889" y="559"/>
                    <a:pt x="1888" y="563"/>
                  </a:cubicBezTo>
                  <a:cubicBezTo>
                    <a:pt x="1887" y="568"/>
                    <a:pt x="1882" y="570"/>
                    <a:pt x="1878" y="569"/>
                  </a:cubicBezTo>
                  <a:close/>
                  <a:moveTo>
                    <a:pt x="1786" y="542"/>
                  </a:moveTo>
                  <a:lnTo>
                    <a:pt x="1740" y="528"/>
                  </a:lnTo>
                  <a:cubicBezTo>
                    <a:pt x="1736" y="527"/>
                    <a:pt x="1733" y="522"/>
                    <a:pt x="1735" y="518"/>
                  </a:cubicBezTo>
                  <a:cubicBezTo>
                    <a:pt x="1736" y="514"/>
                    <a:pt x="1740" y="511"/>
                    <a:pt x="1745" y="513"/>
                  </a:cubicBezTo>
                  <a:lnTo>
                    <a:pt x="1791" y="526"/>
                  </a:lnTo>
                  <a:cubicBezTo>
                    <a:pt x="1795" y="528"/>
                    <a:pt x="1797" y="532"/>
                    <a:pt x="1796" y="536"/>
                  </a:cubicBezTo>
                  <a:cubicBezTo>
                    <a:pt x="1795" y="540"/>
                    <a:pt x="1790" y="543"/>
                    <a:pt x="1786" y="542"/>
                  </a:cubicBezTo>
                  <a:close/>
                  <a:moveTo>
                    <a:pt x="1694" y="514"/>
                  </a:moveTo>
                  <a:lnTo>
                    <a:pt x="1648" y="501"/>
                  </a:lnTo>
                  <a:cubicBezTo>
                    <a:pt x="1644" y="500"/>
                    <a:pt x="1641" y="495"/>
                    <a:pt x="1643" y="491"/>
                  </a:cubicBezTo>
                  <a:cubicBezTo>
                    <a:pt x="1644" y="487"/>
                    <a:pt x="1648" y="484"/>
                    <a:pt x="1653" y="486"/>
                  </a:cubicBezTo>
                  <a:lnTo>
                    <a:pt x="1699" y="499"/>
                  </a:lnTo>
                  <a:cubicBezTo>
                    <a:pt x="1703" y="500"/>
                    <a:pt x="1705" y="505"/>
                    <a:pt x="1704" y="509"/>
                  </a:cubicBezTo>
                  <a:cubicBezTo>
                    <a:pt x="1703" y="513"/>
                    <a:pt x="1698" y="516"/>
                    <a:pt x="1694" y="514"/>
                  </a:cubicBezTo>
                  <a:close/>
                  <a:moveTo>
                    <a:pt x="1602" y="487"/>
                  </a:moveTo>
                  <a:lnTo>
                    <a:pt x="1556" y="474"/>
                  </a:lnTo>
                  <a:cubicBezTo>
                    <a:pt x="1552" y="472"/>
                    <a:pt x="1549" y="468"/>
                    <a:pt x="1551" y="464"/>
                  </a:cubicBezTo>
                  <a:cubicBezTo>
                    <a:pt x="1552" y="460"/>
                    <a:pt x="1556" y="457"/>
                    <a:pt x="1560" y="458"/>
                  </a:cubicBezTo>
                  <a:lnTo>
                    <a:pt x="1607" y="472"/>
                  </a:lnTo>
                  <a:cubicBezTo>
                    <a:pt x="1611" y="473"/>
                    <a:pt x="1613" y="478"/>
                    <a:pt x="1612" y="482"/>
                  </a:cubicBezTo>
                  <a:cubicBezTo>
                    <a:pt x="1611" y="486"/>
                    <a:pt x="1606" y="489"/>
                    <a:pt x="1602" y="487"/>
                  </a:cubicBezTo>
                  <a:close/>
                  <a:moveTo>
                    <a:pt x="1510" y="460"/>
                  </a:moveTo>
                  <a:lnTo>
                    <a:pt x="1464" y="447"/>
                  </a:lnTo>
                  <a:cubicBezTo>
                    <a:pt x="1460" y="445"/>
                    <a:pt x="1457" y="441"/>
                    <a:pt x="1458" y="437"/>
                  </a:cubicBezTo>
                  <a:cubicBezTo>
                    <a:pt x="1460" y="432"/>
                    <a:pt x="1464" y="430"/>
                    <a:pt x="1468" y="431"/>
                  </a:cubicBezTo>
                  <a:lnTo>
                    <a:pt x="1514" y="445"/>
                  </a:lnTo>
                  <a:cubicBezTo>
                    <a:pt x="1519" y="446"/>
                    <a:pt x="1521" y="450"/>
                    <a:pt x="1520" y="455"/>
                  </a:cubicBezTo>
                  <a:cubicBezTo>
                    <a:pt x="1519" y="459"/>
                    <a:pt x="1514" y="461"/>
                    <a:pt x="1510" y="460"/>
                  </a:cubicBezTo>
                  <a:close/>
                  <a:moveTo>
                    <a:pt x="1418" y="433"/>
                  </a:moveTo>
                  <a:lnTo>
                    <a:pt x="1372" y="419"/>
                  </a:lnTo>
                  <a:cubicBezTo>
                    <a:pt x="1368" y="418"/>
                    <a:pt x="1365" y="414"/>
                    <a:pt x="1366" y="409"/>
                  </a:cubicBezTo>
                  <a:cubicBezTo>
                    <a:pt x="1368" y="405"/>
                    <a:pt x="1372" y="403"/>
                    <a:pt x="1376" y="404"/>
                  </a:cubicBezTo>
                  <a:lnTo>
                    <a:pt x="1422" y="418"/>
                  </a:lnTo>
                  <a:cubicBezTo>
                    <a:pt x="1427" y="419"/>
                    <a:pt x="1429" y="423"/>
                    <a:pt x="1428" y="428"/>
                  </a:cubicBezTo>
                  <a:cubicBezTo>
                    <a:pt x="1427" y="432"/>
                    <a:pt x="1422" y="434"/>
                    <a:pt x="1418" y="433"/>
                  </a:cubicBezTo>
                  <a:close/>
                  <a:moveTo>
                    <a:pt x="1326" y="406"/>
                  </a:moveTo>
                  <a:lnTo>
                    <a:pt x="1280" y="392"/>
                  </a:lnTo>
                  <a:cubicBezTo>
                    <a:pt x="1275" y="391"/>
                    <a:pt x="1273" y="386"/>
                    <a:pt x="1274" y="382"/>
                  </a:cubicBezTo>
                  <a:cubicBezTo>
                    <a:pt x="1276" y="378"/>
                    <a:pt x="1280" y="376"/>
                    <a:pt x="1284" y="377"/>
                  </a:cubicBezTo>
                  <a:lnTo>
                    <a:pt x="1330" y="390"/>
                  </a:lnTo>
                  <a:cubicBezTo>
                    <a:pt x="1335" y="392"/>
                    <a:pt x="1337" y="396"/>
                    <a:pt x="1336" y="400"/>
                  </a:cubicBezTo>
                  <a:cubicBezTo>
                    <a:pt x="1334" y="405"/>
                    <a:pt x="1330" y="407"/>
                    <a:pt x="1326" y="406"/>
                  </a:cubicBezTo>
                  <a:close/>
                  <a:moveTo>
                    <a:pt x="1234" y="379"/>
                  </a:moveTo>
                  <a:lnTo>
                    <a:pt x="1188" y="365"/>
                  </a:lnTo>
                  <a:cubicBezTo>
                    <a:pt x="1183" y="364"/>
                    <a:pt x="1181" y="359"/>
                    <a:pt x="1182" y="355"/>
                  </a:cubicBezTo>
                  <a:cubicBezTo>
                    <a:pt x="1183" y="351"/>
                    <a:pt x="1188" y="348"/>
                    <a:pt x="1192" y="350"/>
                  </a:cubicBezTo>
                  <a:lnTo>
                    <a:pt x="1238" y="363"/>
                  </a:lnTo>
                  <a:cubicBezTo>
                    <a:pt x="1242" y="364"/>
                    <a:pt x="1245" y="369"/>
                    <a:pt x="1244" y="373"/>
                  </a:cubicBezTo>
                  <a:cubicBezTo>
                    <a:pt x="1242" y="377"/>
                    <a:pt x="1238" y="380"/>
                    <a:pt x="1234" y="379"/>
                  </a:cubicBezTo>
                  <a:close/>
                  <a:moveTo>
                    <a:pt x="1142" y="351"/>
                  </a:moveTo>
                  <a:lnTo>
                    <a:pt x="1096" y="338"/>
                  </a:lnTo>
                  <a:cubicBezTo>
                    <a:pt x="1091" y="337"/>
                    <a:pt x="1089" y="332"/>
                    <a:pt x="1090" y="328"/>
                  </a:cubicBezTo>
                  <a:cubicBezTo>
                    <a:pt x="1091" y="324"/>
                    <a:pt x="1096" y="321"/>
                    <a:pt x="1100" y="322"/>
                  </a:cubicBezTo>
                  <a:lnTo>
                    <a:pt x="1146" y="336"/>
                  </a:lnTo>
                  <a:cubicBezTo>
                    <a:pt x="1150" y="337"/>
                    <a:pt x="1153" y="342"/>
                    <a:pt x="1152" y="346"/>
                  </a:cubicBezTo>
                  <a:cubicBezTo>
                    <a:pt x="1150" y="350"/>
                    <a:pt x="1146" y="353"/>
                    <a:pt x="1142" y="351"/>
                  </a:cubicBezTo>
                  <a:close/>
                  <a:moveTo>
                    <a:pt x="1050" y="324"/>
                  </a:moveTo>
                  <a:lnTo>
                    <a:pt x="1004" y="311"/>
                  </a:lnTo>
                  <a:cubicBezTo>
                    <a:pt x="999" y="309"/>
                    <a:pt x="997" y="305"/>
                    <a:pt x="998" y="301"/>
                  </a:cubicBezTo>
                  <a:cubicBezTo>
                    <a:pt x="999" y="296"/>
                    <a:pt x="1004" y="294"/>
                    <a:pt x="1008" y="295"/>
                  </a:cubicBezTo>
                  <a:lnTo>
                    <a:pt x="1054" y="309"/>
                  </a:lnTo>
                  <a:cubicBezTo>
                    <a:pt x="1058" y="310"/>
                    <a:pt x="1061" y="315"/>
                    <a:pt x="1059" y="319"/>
                  </a:cubicBezTo>
                  <a:cubicBezTo>
                    <a:pt x="1058" y="323"/>
                    <a:pt x="1054" y="325"/>
                    <a:pt x="1050" y="324"/>
                  </a:cubicBezTo>
                  <a:close/>
                  <a:moveTo>
                    <a:pt x="957" y="297"/>
                  </a:moveTo>
                  <a:lnTo>
                    <a:pt x="911" y="283"/>
                  </a:lnTo>
                  <a:cubicBezTo>
                    <a:pt x="907" y="282"/>
                    <a:pt x="905" y="278"/>
                    <a:pt x="906" y="273"/>
                  </a:cubicBezTo>
                  <a:cubicBezTo>
                    <a:pt x="907" y="269"/>
                    <a:pt x="912" y="267"/>
                    <a:pt x="916" y="268"/>
                  </a:cubicBezTo>
                  <a:lnTo>
                    <a:pt x="962" y="282"/>
                  </a:lnTo>
                  <a:cubicBezTo>
                    <a:pt x="966" y="283"/>
                    <a:pt x="969" y="287"/>
                    <a:pt x="967" y="292"/>
                  </a:cubicBezTo>
                  <a:cubicBezTo>
                    <a:pt x="966" y="296"/>
                    <a:pt x="962" y="298"/>
                    <a:pt x="957" y="297"/>
                  </a:cubicBezTo>
                  <a:close/>
                  <a:moveTo>
                    <a:pt x="865" y="270"/>
                  </a:moveTo>
                  <a:lnTo>
                    <a:pt x="819" y="256"/>
                  </a:lnTo>
                  <a:cubicBezTo>
                    <a:pt x="815" y="255"/>
                    <a:pt x="813" y="251"/>
                    <a:pt x="814" y="246"/>
                  </a:cubicBezTo>
                  <a:cubicBezTo>
                    <a:pt x="815" y="242"/>
                    <a:pt x="820" y="240"/>
                    <a:pt x="824" y="241"/>
                  </a:cubicBezTo>
                  <a:lnTo>
                    <a:pt x="870" y="254"/>
                  </a:lnTo>
                  <a:cubicBezTo>
                    <a:pt x="874" y="256"/>
                    <a:pt x="877" y="260"/>
                    <a:pt x="875" y="264"/>
                  </a:cubicBezTo>
                  <a:cubicBezTo>
                    <a:pt x="874" y="269"/>
                    <a:pt x="870" y="271"/>
                    <a:pt x="865" y="270"/>
                  </a:cubicBezTo>
                  <a:close/>
                  <a:moveTo>
                    <a:pt x="773" y="243"/>
                  </a:moveTo>
                  <a:lnTo>
                    <a:pt x="727" y="229"/>
                  </a:lnTo>
                  <a:cubicBezTo>
                    <a:pt x="723" y="228"/>
                    <a:pt x="721" y="223"/>
                    <a:pt x="722" y="219"/>
                  </a:cubicBezTo>
                  <a:cubicBezTo>
                    <a:pt x="723" y="215"/>
                    <a:pt x="728" y="212"/>
                    <a:pt x="732" y="214"/>
                  </a:cubicBezTo>
                  <a:lnTo>
                    <a:pt x="778" y="227"/>
                  </a:lnTo>
                  <a:cubicBezTo>
                    <a:pt x="782" y="229"/>
                    <a:pt x="785" y="233"/>
                    <a:pt x="783" y="237"/>
                  </a:cubicBezTo>
                  <a:cubicBezTo>
                    <a:pt x="782" y="241"/>
                    <a:pt x="778" y="244"/>
                    <a:pt x="773" y="243"/>
                  </a:cubicBezTo>
                  <a:close/>
                  <a:moveTo>
                    <a:pt x="681" y="215"/>
                  </a:moveTo>
                  <a:lnTo>
                    <a:pt x="635" y="202"/>
                  </a:lnTo>
                  <a:cubicBezTo>
                    <a:pt x="631" y="201"/>
                    <a:pt x="629" y="196"/>
                    <a:pt x="630" y="192"/>
                  </a:cubicBezTo>
                  <a:cubicBezTo>
                    <a:pt x="631" y="188"/>
                    <a:pt x="636" y="185"/>
                    <a:pt x="640" y="187"/>
                  </a:cubicBezTo>
                  <a:lnTo>
                    <a:pt x="686" y="200"/>
                  </a:lnTo>
                  <a:cubicBezTo>
                    <a:pt x="690" y="201"/>
                    <a:pt x="692" y="206"/>
                    <a:pt x="691" y="210"/>
                  </a:cubicBezTo>
                  <a:cubicBezTo>
                    <a:pt x="690" y="214"/>
                    <a:pt x="685" y="217"/>
                    <a:pt x="681" y="215"/>
                  </a:cubicBezTo>
                  <a:close/>
                  <a:moveTo>
                    <a:pt x="589" y="188"/>
                  </a:moveTo>
                  <a:lnTo>
                    <a:pt x="543" y="175"/>
                  </a:lnTo>
                  <a:cubicBezTo>
                    <a:pt x="539" y="173"/>
                    <a:pt x="536" y="169"/>
                    <a:pt x="538" y="165"/>
                  </a:cubicBezTo>
                  <a:cubicBezTo>
                    <a:pt x="539" y="161"/>
                    <a:pt x="543" y="158"/>
                    <a:pt x="548" y="159"/>
                  </a:cubicBezTo>
                  <a:lnTo>
                    <a:pt x="594" y="173"/>
                  </a:lnTo>
                  <a:cubicBezTo>
                    <a:pt x="598" y="174"/>
                    <a:pt x="600" y="179"/>
                    <a:pt x="599" y="183"/>
                  </a:cubicBezTo>
                  <a:cubicBezTo>
                    <a:pt x="598" y="187"/>
                    <a:pt x="593" y="190"/>
                    <a:pt x="589" y="188"/>
                  </a:cubicBezTo>
                  <a:close/>
                  <a:moveTo>
                    <a:pt x="497" y="161"/>
                  </a:moveTo>
                  <a:lnTo>
                    <a:pt x="451" y="148"/>
                  </a:lnTo>
                  <a:cubicBezTo>
                    <a:pt x="447" y="146"/>
                    <a:pt x="444" y="142"/>
                    <a:pt x="446" y="138"/>
                  </a:cubicBezTo>
                  <a:cubicBezTo>
                    <a:pt x="447" y="133"/>
                    <a:pt x="451" y="131"/>
                    <a:pt x="456" y="132"/>
                  </a:cubicBezTo>
                  <a:lnTo>
                    <a:pt x="502" y="146"/>
                  </a:lnTo>
                  <a:cubicBezTo>
                    <a:pt x="506" y="147"/>
                    <a:pt x="508" y="151"/>
                    <a:pt x="507" y="156"/>
                  </a:cubicBezTo>
                  <a:cubicBezTo>
                    <a:pt x="506" y="160"/>
                    <a:pt x="501" y="162"/>
                    <a:pt x="497" y="161"/>
                  </a:cubicBezTo>
                  <a:close/>
                  <a:moveTo>
                    <a:pt x="405" y="134"/>
                  </a:moveTo>
                  <a:lnTo>
                    <a:pt x="359" y="120"/>
                  </a:lnTo>
                  <a:cubicBezTo>
                    <a:pt x="355" y="119"/>
                    <a:pt x="352" y="115"/>
                    <a:pt x="354" y="110"/>
                  </a:cubicBezTo>
                  <a:cubicBezTo>
                    <a:pt x="355" y="106"/>
                    <a:pt x="359" y="104"/>
                    <a:pt x="364" y="105"/>
                  </a:cubicBezTo>
                  <a:lnTo>
                    <a:pt x="410" y="119"/>
                  </a:lnTo>
                  <a:cubicBezTo>
                    <a:pt x="414" y="120"/>
                    <a:pt x="416" y="124"/>
                    <a:pt x="415" y="129"/>
                  </a:cubicBezTo>
                  <a:cubicBezTo>
                    <a:pt x="414" y="133"/>
                    <a:pt x="409" y="135"/>
                    <a:pt x="405" y="134"/>
                  </a:cubicBezTo>
                  <a:close/>
                  <a:moveTo>
                    <a:pt x="313" y="107"/>
                  </a:moveTo>
                  <a:lnTo>
                    <a:pt x="267" y="93"/>
                  </a:lnTo>
                  <a:cubicBezTo>
                    <a:pt x="263" y="92"/>
                    <a:pt x="260" y="87"/>
                    <a:pt x="262" y="83"/>
                  </a:cubicBezTo>
                  <a:cubicBezTo>
                    <a:pt x="263" y="79"/>
                    <a:pt x="267" y="77"/>
                    <a:pt x="271" y="78"/>
                  </a:cubicBezTo>
                  <a:lnTo>
                    <a:pt x="318" y="91"/>
                  </a:lnTo>
                  <a:cubicBezTo>
                    <a:pt x="322" y="93"/>
                    <a:pt x="324" y="97"/>
                    <a:pt x="323" y="101"/>
                  </a:cubicBezTo>
                  <a:cubicBezTo>
                    <a:pt x="322" y="106"/>
                    <a:pt x="317" y="108"/>
                    <a:pt x="313" y="107"/>
                  </a:cubicBezTo>
                  <a:close/>
                  <a:moveTo>
                    <a:pt x="221" y="80"/>
                  </a:moveTo>
                  <a:lnTo>
                    <a:pt x="175" y="66"/>
                  </a:lnTo>
                  <a:cubicBezTo>
                    <a:pt x="171" y="65"/>
                    <a:pt x="168" y="60"/>
                    <a:pt x="169" y="56"/>
                  </a:cubicBezTo>
                  <a:cubicBezTo>
                    <a:pt x="171" y="52"/>
                    <a:pt x="175" y="49"/>
                    <a:pt x="179" y="51"/>
                  </a:cubicBezTo>
                  <a:lnTo>
                    <a:pt x="225" y="64"/>
                  </a:lnTo>
                  <a:cubicBezTo>
                    <a:pt x="230" y="65"/>
                    <a:pt x="232" y="70"/>
                    <a:pt x="231" y="74"/>
                  </a:cubicBezTo>
                  <a:cubicBezTo>
                    <a:pt x="230" y="78"/>
                    <a:pt x="225" y="81"/>
                    <a:pt x="221" y="80"/>
                  </a:cubicBezTo>
                  <a:close/>
                  <a:moveTo>
                    <a:pt x="129" y="52"/>
                  </a:moveTo>
                  <a:lnTo>
                    <a:pt x="83" y="39"/>
                  </a:lnTo>
                  <a:cubicBezTo>
                    <a:pt x="79" y="38"/>
                    <a:pt x="76" y="33"/>
                    <a:pt x="77" y="29"/>
                  </a:cubicBezTo>
                  <a:cubicBezTo>
                    <a:pt x="79" y="25"/>
                    <a:pt x="83" y="22"/>
                    <a:pt x="87" y="23"/>
                  </a:cubicBezTo>
                  <a:lnTo>
                    <a:pt x="133" y="37"/>
                  </a:lnTo>
                  <a:cubicBezTo>
                    <a:pt x="138" y="38"/>
                    <a:pt x="140" y="43"/>
                    <a:pt x="139" y="47"/>
                  </a:cubicBezTo>
                  <a:cubicBezTo>
                    <a:pt x="138" y="51"/>
                    <a:pt x="133" y="54"/>
                    <a:pt x="129" y="52"/>
                  </a:cubicBezTo>
                  <a:close/>
                  <a:moveTo>
                    <a:pt x="37" y="25"/>
                  </a:moveTo>
                  <a:lnTo>
                    <a:pt x="7" y="16"/>
                  </a:lnTo>
                  <a:cubicBezTo>
                    <a:pt x="3" y="15"/>
                    <a:pt x="0" y="11"/>
                    <a:pt x="2" y="7"/>
                  </a:cubicBezTo>
                  <a:cubicBezTo>
                    <a:pt x="3" y="2"/>
                    <a:pt x="7" y="0"/>
                    <a:pt x="12" y="1"/>
                  </a:cubicBezTo>
                  <a:lnTo>
                    <a:pt x="41" y="10"/>
                  </a:lnTo>
                  <a:cubicBezTo>
                    <a:pt x="46" y="11"/>
                    <a:pt x="48" y="16"/>
                    <a:pt x="47" y="20"/>
                  </a:cubicBezTo>
                  <a:cubicBezTo>
                    <a:pt x="45" y="24"/>
                    <a:pt x="41" y="26"/>
                    <a:pt x="37" y="25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8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4487" y="4938056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9" name="Freeform 239">
              <a:extLst>
                <a:ext uri="{FF2B5EF4-FFF2-40B4-BE49-F238E27FC236}">
                  <a16:creationId xmlns:a16="http://schemas.microsoft.com/office/drawing/2014/main" id="{7B297564-A4E2-45E9-9B6C-B25C45CBE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6469" y="4716025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0" name="Freeform 298">
              <a:extLst>
                <a:ext uri="{FF2B5EF4-FFF2-40B4-BE49-F238E27FC236}">
                  <a16:creationId xmlns:a16="http://schemas.microsoft.com/office/drawing/2014/main" id="{007003D3-152C-4886-80D5-D48E57322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9272" y="4792925"/>
              <a:ext cx="637319" cy="227163"/>
            </a:xfrm>
            <a:custGeom>
              <a:avLst/>
              <a:gdLst>
                <a:gd name="T0" fmla="*/ 2357 w 2418"/>
                <a:gd name="T1" fmla="*/ 834 h 862"/>
                <a:gd name="T2" fmla="*/ 2417 w 2418"/>
                <a:gd name="T3" fmla="*/ 855 h 862"/>
                <a:gd name="T4" fmla="*/ 2271 w 2418"/>
                <a:gd name="T5" fmla="*/ 812 h 862"/>
                <a:gd name="T6" fmla="*/ 2321 w 2418"/>
                <a:gd name="T7" fmla="*/ 813 h 862"/>
                <a:gd name="T8" fmla="*/ 2226 w 2418"/>
                <a:gd name="T9" fmla="*/ 796 h 862"/>
                <a:gd name="T10" fmla="*/ 2186 w 2418"/>
                <a:gd name="T11" fmla="*/ 765 h 862"/>
                <a:gd name="T12" fmla="*/ 2226 w 2418"/>
                <a:gd name="T13" fmla="*/ 796 h 862"/>
                <a:gd name="T14" fmla="*/ 2085 w 2418"/>
                <a:gd name="T15" fmla="*/ 738 h 862"/>
                <a:gd name="T16" fmla="*/ 2145 w 2418"/>
                <a:gd name="T17" fmla="*/ 760 h 862"/>
                <a:gd name="T18" fmla="*/ 1999 w 2418"/>
                <a:gd name="T19" fmla="*/ 717 h 862"/>
                <a:gd name="T20" fmla="*/ 2050 w 2418"/>
                <a:gd name="T21" fmla="*/ 718 h 862"/>
                <a:gd name="T22" fmla="*/ 1954 w 2418"/>
                <a:gd name="T23" fmla="*/ 701 h 862"/>
                <a:gd name="T24" fmla="*/ 1914 w 2418"/>
                <a:gd name="T25" fmla="*/ 670 h 862"/>
                <a:gd name="T26" fmla="*/ 1954 w 2418"/>
                <a:gd name="T27" fmla="*/ 701 h 862"/>
                <a:gd name="T28" fmla="*/ 1813 w 2418"/>
                <a:gd name="T29" fmla="*/ 643 h 862"/>
                <a:gd name="T30" fmla="*/ 1874 w 2418"/>
                <a:gd name="T31" fmla="*/ 664 h 862"/>
                <a:gd name="T32" fmla="*/ 1727 w 2418"/>
                <a:gd name="T33" fmla="*/ 621 h 862"/>
                <a:gd name="T34" fmla="*/ 1778 w 2418"/>
                <a:gd name="T35" fmla="*/ 622 h 862"/>
                <a:gd name="T36" fmla="*/ 1682 w 2418"/>
                <a:gd name="T37" fmla="*/ 605 h 862"/>
                <a:gd name="T38" fmla="*/ 1642 w 2418"/>
                <a:gd name="T39" fmla="*/ 574 h 862"/>
                <a:gd name="T40" fmla="*/ 1682 w 2418"/>
                <a:gd name="T41" fmla="*/ 605 h 862"/>
                <a:gd name="T42" fmla="*/ 1541 w 2418"/>
                <a:gd name="T43" fmla="*/ 548 h 862"/>
                <a:gd name="T44" fmla="*/ 1602 w 2418"/>
                <a:gd name="T45" fmla="*/ 569 h 862"/>
                <a:gd name="T46" fmla="*/ 1456 w 2418"/>
                <a:gd name="T47" fmla="*/ 526 h 862"/>
                <a:gd name="T48" fmla="*/ 1506 w 2418"/>
                <a:gd name="T49" fmla="*/ 527 h 862"/>
                <a:gd name="T50" fmla="*/ 1410 w 2418"/>
                <a:gd name="T51" fmla="*/ 510 h 862"/>
                <a:gd name="T52" fmla="*/ 1371 w 2418"/>
                <a:gd name="T53" fmla="*/ 479 h 862"/>
                <a:gd name="T54" fmla="*/ 1410 w 2418"/>
                <a:gd name="T55" fmla="*/ 510 h 862"/>
                <a:gd name="T56" fmla="*/ 1270 w 2418"/>
                <a:gd name="T57" fmla="*/ 452 h 862"/>
                <a:gd name="T58" fmla="*/ 1330 w 2418"/>
                <a:gd name="T59" fmla="*/ 473 h 862"/>
                <a:gd name="T60" fmla="*/ 1184 w 2418"/>
                <a:gd name="T61" fmla="*/ 430 h 862"/>
                <a:gd name="T62" fmla="*/ 1235 w 2418"/>
                <a:gd name="T63" fmla="*/ 431 h 862"/>
                <a:gd name="T64" fmla="*/ 1139 w 2418"/>
                <a:gd name="T65" fmla="*/ 414 h 862"/>
                <a:gd name="T66" fmla="*/ 1099 w 2418"/>
                <a:gd name="T67" fmla="*/ 383 h 862"/>
                <a:gd name="T68" fmla="*/ 1139 w 2418"/>
                <a:gd name="T69" fmla="*/ 414 h 862"/>
                <a:gd name="T70" fmla="*/ 998 w 2418"/>
                <a:gd name="T71" fmla="*/ 357 h 862"/>
                <a:gd name="T72" fmla="*/ 1058 w 2418"/>
                <a:gd name="T73" fmla="*/ 378 h 862"/>
                <a:gd name="T74" fmla="*/ 912 w 2418"/>
                <a:gd name="T75" fmla="*/ 335 h 862"/>
                <a:gd name="T76" fmla="*/ 963 w 2418"/>
                <a:gd name="T77" fmla="*/ 336 h 862"/>
                <a:gd name="T78" fmla="*/ 867 w 2418"/>
                <a:gd name="T79" fmla="*/ 319 h 862"/>
                <a:gd name="T80" fmla="*/ 827 w 2418"/>
                <a:gd name="T81" fmla="*/ 288 h 862"/>
                <a:gd name="T82" fmla="*/ 867 w 2418"/>
                <a:gd name="T83" fmla="*/ 319 h 862"/>
                <a:gd name="T84" fmla="*/ 726 w 2418"/>
                <a:gd name="T85" fmla="*/ 261 h 862"/>
                <a:gd name="T86" fmla="*/ 787 w 2418"/>
                <a:gd name="T87" fmla="*/ 282 h 862"/>
                <a:gd name="T88" fmla="*/ 641 w 2418"/>
                <a:gd name="T89" fmla="*/ 239 h 862"/>
                <a:gd name="T90" fmla="*/ 691 w 2418"/>
                <a:gd name="T91" fmla="*/ 240 h 862"/>
                <a:gd name="T92" fmla="*/ 595 w 2418"/>
                <a:gd name="T93" fmla="*/ 223 h 862"/>
                <a:gd name="T94" fmla="*/ 555 w 2418"/>
                <a:gd name="T95" fmla="*/ 192 h 862"/>
                <a:gd name="T96" fmla="*/ 595 w 2418"/>
                <a:gd name="T97" fmla="*/ 223 h 862"/>
                <a:gd name="T98" fmla="*/ 455 w 2418"/>
                <a:gd name="T99" fmla="*/ 166 h 862"/>
                <a:gd name="T100" fmla="*/ 515 w 2418"/>
                <a:gd name="T101" fmla="*/ 187 h 862"/>
                <a:gd name="T102" fmla="*/ 369 w 2418"/>
                <a:gd name="T103" fmla="*/ 144 h 862"/>
                <a:gd name="T104" fmla="*/ 420 w 2418"/>
                <a:gd name="T105" fmla="*/ 145 h 862"/>
                <a:gd name="T106" fmla="*/ 324 w 2418"/>
                <a:gd name="T107" fmla="*/ 128 h 862"/>
                <a:gd name="T108" fmla="*/ 284 w 2418"/>
                <a:gd name="T109" fmla="*/ 97 h 862"/>
                <a:gd name="T110" fmla="*/ 324 w 2418"/>
                <a:gd name="T111" fmla="*/ 128 h 862"/>
                <a:gd name="T112" fmla="*/ 183 w 2418"/>
                <a:gd name="T113" fmla="*/ 70 h 862"/>
                <a:gd name="T114" fmla="*/ 243 w 2418"/>
                <a:gd name="T115" fmla="*/ 91 h 862"/>
                <a:gd name="T116" fmla="*/ 97 w 2418"/>
                <a:gd name="T117" fmla="*/ 48 h 862"/>
                <a:gd name="T118" fmla="*/ 148 w 2418"/>
                <a:gd name="T119" fmla="*/ 49 h 862"/>
                <a:gd name="T120" fmla="*/ 52 w 2418"/>
                <a:gd name="T121" fmla="*/ 33 h 862"/>
                <a:gd name="T122" fmla="*/ 12 w 2418"/>
                <a:gd name="T123" fmla="*/ 2 h 862"/>
                <a:gd name="T124" fmla="*/ 52 w 2418"/>
                <a:gd name="T125" fmla="*/ 33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18" h="862">
                  <a:moveTo>
                    <a:pt x="2407" y="860"/>
                  </a:moveTo>
                  <a:lnTo>
                    <a:pt x="2361" y="844"/>
                  </a:lnTo>
                  <a:cubicBezTo>
                    <a:pt x="2357" y="843"/>
                    <a:pt x="2355" y="838"/>
                    <a:pt x="2357" y="834"/>
                  </a:cubicBezTo>
                  <a:cubicBezTo>
                    <a:pt x="2358" y="830"/>
                    <a:pt x="2363" y="828"/>
                    <a:pt x="2367" y="829"/>
                  </a:cubicBezTo>
                  <a:lnTo>
                    <a:pt x="2412" y="845"/>
                  </a:lnTo>
                  <a:cubicBezTo>
                    <a:pt x="2416" y="846"/>
                    <a:pt x="2418" y="851"/>
                    <a:pt x="2417" y="855"/>
                  </a:cubicBezTo>
                  <a:cubicBezTo>
                    <a:pt x="2415" y="859"/>
                    <a:pt x="2411" y="862"/>
                    <a:pt x="2407" y="860"/>
                  </a:cubicBezTo>
                  <a:close/>
                  <a:moveTo>
                    <a:pt x="2316" y="828"/>
                  </a:moveTo>
                  <a:lnTo>
                    <a:pt x="2271" y="812"/>
                  </a:lnTo>
                  <a:cubicBezTo>
                    <a:pt x="2267" y="811"/>
                    <a:pt x="2265" y="806"/>
                    <a:pt x="2266" y="802"/>
                  </a:cubicBezTo>
                  <a:cubicBezTo>
                    <a:pt x="2267" y="798"/>
                    <a:pt x="2272" y="796"/>
                    <a:pt x="2276" y="797"/>
                  </a:cubicBezTo>
                  <a:lnTo>
                    <a:pt x="2321" y="813"/>
                  </a:lnTo>
                  <a:cubicBezTo>
                    <a:pt x="2326" y="815"/>
                    <a:pt x="2328" y="819"/>
                    <a:pt x="2326" y="823"/>
                  </a:cubicBezTo>
                  <a:cubicBezTo>
                    <a:pt x="2325" y="828"/>
                    <a:pt x="2320" y="830"/>
                    <a:pt x="2316" y="828"/>
                  </a:cubicBezTo>
                  <a:close/>
                  <a:moveTo>
                    <a:pt x="2226" y="796"/>
                  </a:moveTo>
                  <a:lnTo>
                    <a:pt x="2180" y="781"/>
                  </a:lnTo>
                  <a:cubicBezTo>
                    <a:pt x="2176" y="779"/>
                    <a:pt x="2174" y="774"/>
                    <a:pt x="2175" y="770"/>
                  </a:cubicBezTo>
                  <a:cubicBezTo>
                    <a:pt x="2177" y="766"/>
                    <a:pt x="2181" y="764"/>
                    <a:pt x="2186" y="765"/>
                  </a:cubicBezTo>
                  <a:lnTo>
                    <a:pt x="2231" y="781"/>
                  </a:lnTo>
                  <a:cubicBezTo>
                    <a:pt x="2235" y="783"/>
                    <a:pt x="2237" y="787"/>
                    <a:pt x="2236" y="792"/>
                  </a:cubicBezTo>
                  <a:cubicBezTo>
                    <a:pt x="2234" y="796"/>
                    <a:pt x="2230" y="798"/>
                    <a:pt x="2226" y="796"/>
                  </a:cubicBezTo>
                  <a:close/>
                  <a:moveTo>
                    <a:pt x="2135" y="765"/>
                  </a:moveTo>
                  <a:lnTo>
                    <a:pt x="2090" y="749"/>
                  </a:lnTo>
                  <a:cubicBezTo>
                    <a:pt x="2086" y="747"/>
                    <a:pt x="2083" y="743"/>
                    <a:pt x="2085" y="738"/>
                  </a:cubicBezTo>
                  <a:cubicBezTo>
                    <a:pt x="2086" y="734"/>
                    <a:pt x="2091" y="732"/>
                    <a:pt x="2095" y="734"/>
                  </a:cubicBezTo>
                  <a:lnTo>
                    <a:pt x="2140" y="750"/>
                  </a:lnTo>
                  <a:cubicBezTo>
                    <a:pt x="2145" y="751"/>
                    <a:pt x="2147" y="756"/>
                    <a:pt x="2145" y="760"/>
                  </a:cubicBezTo>
                  <a:cubicBezTo>
                    <a:pt x="2144" y="764"/>
                    <a:pt x="2139" y="766"/>
                    <a:pt x="2135" y="765"/>
                  </a:cubicBezTo>
                  <a:close/>
                  <a:moveTo>
                    <a:pt x="2044" y="733"/>
                  </a:moveTo>
                  <a:lnTo>
                    <a:pt x="1999" y="717"/>
                  </a:lnTo>
                  <a:cubicBezTo>
                    <a:pt x="1995" y="715"/>
                    <a:pt x="1993" y="711"/>
                    <a:pt x="1994" y="707"/>
                  </a:cubicBezTo>
                  <a:cubicBezTo>
                    <a:pt x="1996" y="703"/>
                    <a:pt x="2000" y="700"/>
                    <a:pt x="2005" y="702"/>
                  </a:cubicBezTo>
                  <a:lnTo>
                    <a:pt x="2050" y="718"/>
                  </a:lnTo>
                  <a:cubicBezTo>
                    <a:pt x="2054" y="719"/>
                    <a:pt x="2056" y="724"/>
                    <a:pt x="2055" y="728"/>
                  </a:cubicBezTo>
                  <a:cubicBezTo>
                    <a:pt x="2053" y="732"/>
                    <a:pt x="2049" y="734"/>
                    <a:pt x="2044" y="733"/>
                  </a:cubicBezTo>
                  <a:close/>
                  <a:moveTo>
                    <a:pt x="1954" y="701"/>
                  </a:moveTo>
                  <a:lnTo>
                    <a:pt x="1909" y="685"/>
                  </a:lnTo>
                  <a:cubicBezTo>
                    <a:pt x="1904" y="684"/>
                    <a:pt x="1902" y="679"/>
                    <a:pt x="1904" y="675"/>
                  </a:cubicBezTo>
                  <a:cubicBezTo>
                    <a:pt x="1905" y="671"/>
                    <a:pt x="1910" y="668"/>
                    <a:pt x="1914" y="670"/>
                  </a:cubicBezTo>
                  <a:lnTo>
                    <a:pt x="1959" y="686"/>
                  </a:lnTo>
                  <a:cubicBezTo>
                    <a:pt x="1963" y="687"/>
                    <a:pt x="1966" y="692"/>
                    <a:pt x="1964" y="696"/>
                  </a:cubicBezTo>
                  <a:cubicBezTo>
                    <a:pt x="1963" y="700"/>
                    <a:pt x="1958" y="702"/>
                    <a:pt x="1954" y="701"/>
                  </a:cubicBezTo>
                  <a:close/>
                  <a:moveTo>
                    <a:pt x="1863" y="669"/>
                  </a:moveTo>
                  <a:lnTo>
                    <a:pt x="1818" y="653"/>
                  </a:lnTo>
                  <a:cubicBezTo>
                    <a:pt x="1814" y="652"/>
                    <a:pt x="1812" y="647"/>
                    <a:pt x="1813" y="643"/>
                  </a:cubicBezTo>
                  <a:cubicBezTo>
                    <a:pt x="1815" y="639"/>
                    <a:pt x="1819" y="637"/>
                    <a:pt x="1823" y="638"/>
                  </a:cubicBezTo>
                  <a:lnTo>
                    <a:pt x="1869" y="654"/>
                  </a:lnTo>
                  <a:cubicBezTo>
                    <a:pt x="1873" y="655"/>
                    <a:pt x="1875" y="660"/>
                    <a:pt x="1874" y="664"/>
                  </a:cubicBezTo>
                  <a:cubicBezTo>
                    <a:pt x="1872" y="668"/>
                    <a:pt x="1868" y="671"/>
                    <a:pt x="1863" y="669"/>
                  </a:cubicBezTo>
                  <a:close/>
                  <a:moveTo>
                    <a:pt x="1773" y="637"/>
                  </a:moveTo>
                  <a:lnTo>
                    <a:pt x="1727" y="621"/>
                  </a:lnTo>
                  <a:cubicBezTo>
                    <a:pt x="1723" y="620"/>
                    <a:pt x="1721" y="615"/>
                    <a:pt x="1723" y="611"/>
                  </a:cubicBezTo>
                  <a:cubicBezTo>
                    <a:pt x="1724" y="607"/>
                    <a:pt x="1729" y="605"/>
                    <a:pt x="1733" y="606"/>
                  </a:cubicBezTo>
                  <a:lnTo>
                    <a:pt x="1778" y="622"/>
                  </a:lnTo>
                  <a:cubicBezTo>
                    <a:pt x="1782" y="624"/>
                    <a:pt x="1784" y="628"/>
                    <a:pt x="1783" y="632"/>
                  </a:cubicBezTo>
                  <a:cubicBezTo>
                    <a:pt x="1782" y="637"/>
                    <a:pt x="1777" y="639"/>
                    <a:pt x="1773" y="637"/>
                  </a:cubicBezTo>
                  <a:close/>
                  <a:moveTo>
                    <a:pt x="1682" y="605"/>
                  </a:moveTo>
                  <a:lnTo>
                    <a:pt x="1637" y="590"/>
                  </a:lnTo>
                  <a:cubicBezTo>
                    <a:pt x="1633" y="588"/>
                    <a:pt x="1631" y="584"/>
                    <a:pt x="1632" y="579"/>
                  </a:cubicBezTo>
                  <a:cubicBezTo>
                    <a:pt x="1633" y="575"/>
                    <a:pt x="1638" y="573"/>
                    <a:pt x="1642" y="574"/>
                  </a:cubicBezTo>
                  <a:lnTo>
                    <a:pt x="1688" y="590"/>
                  </a:lnTo>
                  <a:cubicBezTo>
                    <a:pt x="1692" y="592"/>
                    <a:pt x="1694" y="596"/>
                    <a:pt x="1692" y="601"/>
                  </a:cubicBezTo>
                  <a:cubicBezTo>
                    <a:pt x="1691" y="605"/>
                    <a:pt x="1686" y="607"/>
                    <a:pt x="1682" y="605"/>
                  </a:cubicBezTo>
                  <a:close/>
                  <a:moveTo>
                    <a:pt x="1592" y="574"/>
                  </a:moveTo>
                  <a:lnTo>
                    <a:pt x="1546" y="558"/>
                  </a:lnTo>
                  <a:cubicBezTo>
                    <a:pt x="1542" y="556"/>
                    <a:pt x="1540" y="552"/>
                    <a:pt x="1541" y="548"/>
                  </a:cubicBezTo>
                  <a:cubicBezTo>
                    <a:pt x="1543" y="543"/>
                    <a:pt x="1547" y="541"/>
                    <a:pt x="1552" y="543"/>
                  </a:cubicBezTo>
                  <a:lnTo>
                    <a:pt x="1597" y="559"/>
                  </a:lnTo>
                  <a:cubicBezTo>
                    <a:pt x="1601" y="560"/>
                    <a:pt x="1603" y="565"/>
                    <a:pt x="1602" y="569"/>
                  </a:cubicBezTo>
                  <a:cubicBezTo>
                    <a:pt x="1600" y="573"/>
                    <a:pt x="1596" y="575"/>
                    <a:pt x="1592" y="574"/>
                  </a:cubicBezTo>
                  <a:close/>
                  <a:moveTo>
                    <a:pt x="1501" y="542"/>
                  </a:moveTo>
                  <a:lnTo>
                    <a:pt x="1456" y="526"/>
                  </a:lnTo>
                  <a:cubicBezTo>
                    <a:pt x="1452" y="524"/>
                    <a:pt x="1449" y="520"/>
                    <a:pt x="1451" y="516"/>
                  </a:cubicBezTo>
                  <a:cubicBezTo>
                    <a:pt x="1452" y="512"/>
                    <a:pt x="1457" y="509"/>
                    <a:pt x="1461" y="511"/>
                  </a:cubicBezTo>
                  <a:lnTo>
                    <a:pt x="1506" y="527"/>
                  </a:lnTo>
                  <a:cubicBezTo>
                    <a:pt x="1511" y="528"/>
                    <a:pt x="1513" y="533"/>
                    <a:pt x="1511" y="537"/>
                  </a:cubicBezTo>
                  <a:cubicBezTo>
                    <a:pt x="1510" y="541"/>
                    <a:pt x="1505" y="543"/>
                    <a:pt x="1501" y="542"/>
                  </a:cubicBezTo>
                  <a:close/>
                  <a:moveTo>
                    <a:pt x="1410" y="510"/>
                  </a:moveTo>
                  <a:lnTo>
                    <a:pt x="1365" y="494"/>
                  </a:lnTo>
                  <a:cubicBezTo>
                    <a:pt x="1361" y="493"/>
                    <a:pt x="1359" y="488"/>
                    <a:pt x="1360" y="484"/>
                  </a:cubicBezTo>
                  <a:cubicBezTo>
                    <a:pt x="1362" y="480"/>
                    <a:pt x="1366" y="477"/>
                    <a:pt x="1371" y="479"/>
                  </a:cubicBezTo>
                  <a:lnTo>
                    <a:pt x="1416" y="495"/>
                  </a:lnTo>
                  <a:cubicBezTo>
                    <a:pt x="1420" y="496"/>
                    <a:pt x="1422" y="501"/>
                    <a:pt x="1421" y="505"/>
                  </a:cubicBezTo>
                  <a:cubicBezTo>
                    <a:pt x="1419" y="509"/>
                    <a:pt x="1415" y="511"/>
                    <a:pt x="1410" y="510"/>
                  </a:cubicBezTo>
                  <a:close/>
                  <a:moveTo>
                    <a:pt x="1320" y="478"/>
                  </a:moveTo>
                  <a:lnTo>
                    <a:pt x="1275" y="462"/>
                  </a:lnTo>
                  <a:cubicBezTo>
                    <a:pt x="1270" y="461"/>
                    <a:pt x="1268" y="456"/>
                    <a:pt x="1270" y="452"/>
                  </a:cubicBezTo>
                  <a:cubicBezTo>
                    <a:pt x="1271" y="448"/>
                    <a:pt x="1276" y="446"/>
                    <a:pt x="1280" y="447"/>
                  </a:cubicBezTo>
                  <a:lnTo>
                    <a:pt x="1325" y="463"/>
                  </a:lnTo>
                  <a:cubicBezTo>
                    <a:pt x="1329" y="465"/>
                    <a:pt x="1332" y="469"/>
                    <a:pt x="1330" y="473"/>
                  </a:cubicBezTo>
                  <a:cubicBezTo>
                    <a:pt x="1329" y="477"/>
                    <a:pt x="1324" y="480"/>
                    <a:pt x="1320" y="478"/>
                  </a:cubicBezTo>
                  <a:close/>
                  <a:moveTo>
                    <a:pt x="1229" y="446"/>
                  </a:moveTo>
                  <a:lnTo>
                    <a:pt x="1184" y="430"/>
                  </a:lnTo>
                  <a:cubicBezTo>
                    <a:pt x="1180" y="429"/>
                    <a:pt x="1178" y="424"/>
                    <a:pt x="1179" y="420"/>
                  </a:cubicBezTo>
                  <a:cubicBezTo>
                    <a:pt x="1181" y="416"/>
                    <a:pt x="1185" y="414"/>
                    <a:pt x="1189" y="415"/>
                  </a:cubicBezTo>
                  <a:lnTo>
                    <a:pt x="1235" y="431"/>
                  </a:lnTo>
                  <a:cubicBezTo>
                    <a:pt x="1239" y="433"/>
                    <a:pt x="1241" y="437"/>
                    <a:pt x="1240" y="441"/>
                  </a:cubicBezTo>
                  <a:cubicBezTo>
                    <a:pt x="1238" y="446"/>
                    <a:pt x="1234" y="448"/>
                    <a:pt x="1229" y="446"/>
                  </a:cubicBezTo>
                  <a:close/>
                  <a:moveTo>
                    <a:pt x="1139" y="414"/>
                  </a:moveTo>
                  <a:lnTo>
                    <a:pt x="1094" y="399"/>
                  </a:lnTo>
                  <a:cubicBezTo>
                    <a:pt x="1089" y="397"/>
                    <a:pt x="1087" y="393"/>
                    <a:pt x="1089" y="388"/>
                  </a:cubicBezTo>
                  <a:cubicBezTo>
                    <a:pt x="1090" y="384"/>
                    <a:pt x="1095" y="382"/>
                    <a:pt x="1099" y="383"/>
                  </a:cubicBezTo>
                  <a:lnTo>
                    <a:pt x="1144" y="399"/>
                  </a:lnTo>
                  <a:cubicBezTo>
                    <a:pt x="1148" y="401"/>
                    <a:pt x="1150" y="405"/>
                    <a:pt x="1149" y="410"/>
                  </a:cubicBezTo>
                  <a:cubicBezTo>
                    <a:pt x="1148" y="414"/>
                    <a:pt x="1143" y="416"/>
                    <a:pt x="1139" y="414"/>
                  </a:cubicBezTo>
                  <a:close/>
                  <a:moveTo>
                    <a:pt x="1048" y="383"/>
                  </a:moveTo>
                  <a:lnTo>
                    <a:pt x="1003" y="367"/>
                  </a:lnTo>
                  <a:cubicBezTo>
                    <a:pt x="999" y="365"/>
                    <a:pt x="997" y="361"/>
                    <a:pt x="998" y="357"/>
                  </a:cubicBezTo>
                  <a:cubicBezTo>
                    <a:pt x="1000" y="352"/>
                    <a:pt x="1004" y="350"/>
                    <a:pt x="1008" y="352"/>
                  </a:cubicBezTo>
                  <a:lnTo>
                    <a:pt x="1054" y="368"/>
                  </a:lnTo>
                  <a:cubicBezTo>
                    <a:pt x="1058" y="369"/>
                    <a:pt x="1060" y="374"/>
                    <a:pt x="1058" y="378"/>
                  </a:cubicBezTo>
                  <a:cubicBezTo>
                    <a:pt x="1057" y="382"/>
                    <a:pt x="1052" y="384"/>
                    <a:pt x="1048" y="383"/>
                  </a:cubicBezTo>
                  <a:close/>
                  <a:moveTo>
                    <a:pt x="958" y="351"/>
                  </a:moveTo>
                  <a:lnTo>
                    <a:pt x="912" y="335"/>
                  </a:lnTo>
                  <a:cubicBezTo>
                    <a:pt x="908" y="333"/>
                    <a:pt x="906" y="329"/>
                    <a:pt x="907" y="325"/>
                  </a:cubicBezTo>
                  <a:cubicBezTo>
                    <a:pt x="909" y="321"/>
                    <a:pt x="914" y="318"/>
                    <a:pt x="918" y="320"/>
                  </a:cubicBezTo>
                  <a:lnTo>
                    <a:pt x="963" y="336"/>
                  </a:lnTo>
                  <a:cubicBezTo>
                    <a:pt x="967" y="337"/>
                    <a:pt x="969" y="342"/>
                    <a:pt x="968" y="346"/>
                  </a:cubicBezTo>
                  <a:cubicBezTo>
                    <a:pt x="966" y="350"/>
                    <a:pt x="962" y="352"/>
                    <a:pt x="958" y="351"/>
                  </a:cubicBezTo>
                  <a:close/>
                  <a:moveTo>
                    <a:pt x="867" y="319"/>
                  </a:moveTo>
                  <a:lnTo>
                    <a:pt x="822" y="303"/>
                  </a:lnTo>
                  <a:cubicBezTo>
                    <a:pt x="818" y="302"/>
                    <a:pt x="815" y="297"/>
                    <a:pt x="817" y="293"/>
                  </a:cubicBezTo>
                  <a:cubicBezTo>
                    <a:pt x="818" y="289"/>
                    <a:pt x="823" y="287"/>
                    <a:pt x="827" y="288"/>
                  </a:cubicBezTo>
                  <a:lnTo>
                    <a:pt x="872" y="304"/>
                  </a:lnTo>
                  <a:cubicBezTo>
                    <a:pt x="877" y="305"/>
                    <a:pt x="879" y="310"/>
                    <a:pt x="877" y="314"/>
                  </a:cubicBezTo>
                  <a:cubicBezTo>
                    <a:pt x="876" y="318"/>
                    <a:pt x="871" y="320"/>
                    <a:pt x="867" y="319"/>
                  </a:cubicBezTo>
                  <a:close/>
                  <a:moveTo>
                    <a:pt x="777" y="287"/>
                  </a:moveTo>
                  <a:lnTo>
                    <a:pt x="731" y="271"/>
                  </a:lnTo>
                  <a:cubicBezTo>
                    <a:pt x="727" y="270"/>
                    <a:pt x="725" y="265"/>
                    <a:pt x="726" y="261"/>
                  </a:cubicBezTo>
                  <a:cubicBezTo>
                    <a:pt x="728" y="257"/>
                    <a:pt x="732" y="255"/>
                    <a:pt x="737" y="256"/>
                  </a:cubicBezTo>
                  <a:lnTo>
                    <a:pt x="782" y="272"/>
                  </a:lnTo>
                  <a:cubicBezTo>
                    <a:pt x="786" y="274"/>
                    <a:pt x="788" y="278"/>
                    <a:pt x="787" y="282"/>
                  </a:cubicBezTo>
                  <a:cubicBezTo>
                    <a:pt x="785" y="286"/>
                    <a:pt x="781" y="289"/>
                    <a:pt x="777" y="287"/>
                  </a:cubicBezTo>
                  <a:close/>
                  <a:moveTo>
                    <a:pt x="686" y="255"/>
                  </a:moveTo>
                  <a:lnTo>
                    <a:pt x="641" y="239"/>
                  </a:lnTo>
                  <a:cubicBezTo>
                    <a:pt x="636" y="238"/>
                    <a:pt x="634" y="233"/>
                    <a:pt x="636" y="229"/>
                  </a:cubicBezTo>
                  <a:cubicBezTo>
                    <a:pt x="637" y="225"/>
                    <a:pt x="642" y="223"/>
                    <a:pt x="646" y="224"/>
                  </a:cubicBezTo>
                  <a:lnTo>
                    <a:pt x="691" y="240"/>
                  </a:lnTo>
                  <a:cubicBezTo>
                    <a:pt x="695" y="242"/>
                    <a:pt x="698" y="246"/>
                    <a:pt x="696" y="250"/>
                  </a:cubicBezTo>
                  <a:cubicBezTo>
                    <a:pt x="695" y="255"/>
                    <a:pt x="690" y="257"/>
                    <a:pt x="686" y="255"/>
                  </a:cubicBezTo>
                  <a:close/>
                  <a:moveTo>
                    <a:pt x="595" y="223"/>
                  </a:moveTo>
                  <a:lnTo>
                    <a:pt x="550" y="208"/>
                  </a:lnTo>
                  <a:cubicBezTo>
                    <a:pt x="546" y="206"/>
                    <a:pt x="544" y="202"/>
                    <a:pt x="545" y="197"/>
                  </a:cubicBezTo>
                  <a:cubicBezTo>
                    <a:pt x="547" y="193"/>
                    <a:pt x="551" y="191"/>
                    <a:pt x="555" y="192"/>
                  </a:cubicBezTo>
                  <a:lnTo>
                    <a:pt x="601" y="208"/>
                  </a:lnTo>
                  <a:cubicBezTo>
                    <a:pt x="605" y="210"/>
                    <a:pt x="607" y="214"/>
                    <a:pt x="606" y="219"/>
                  </a:cubicBezTo>
                  <a:cubicBezTo>
                    <a:pt x="604" y="223"/>
                    <a:pt x="600" y="225"/>
                    <a:pt x="595" y="223"/>
                  </a:cubicBezTo>
                  <a:close/>
                  <a:moveTo>
                    <a:pt x="505" y="192"/>
                  </a:moveTo>
                  <a:lnTo>
                    <a:pt x="460" y="176"/>
                  </a:lnTo>
                  <a:cubicBezTo>
                    <a:pt x="455" y="174"/>
                    <a:pt x="453" y="170"/>
                    <a:pt x="455" y="166"/>
                  </a:cubicBezTo>
                  <a:cubicBezTo>
                    <a:pt x="456" y="161"/>
                    <a:pt x="461" y="159"/>
                    <a:pt x="465" y="161"/>
                  </a:cubicBezTo>
                  <a:lnTo>
                    <a:pt x="510" y="177"/>
                  </a:lnTo>
                  <a:cubicBezTo>
                    <a:pt x="514" y="178"/>
                    <a:pt x="516" y="183"/>
                    <a:pt x="515" y="187"/>
                  </a:cubicBezTo>
                  <a:cubicBezTo>
                    <a:pt x="514" y="191"/>
                    <a:pt x="509" y="193"/>
                    <a:pt x="505" y="192"/>
                  </a:cubicBezTo>
                  <a:close/>
                  <a:moveTo>
                    <a:pt x="414" y="160"/>
                  </a:moveTo>
                  <a:lnTo>
                    <a:pt x="369" y="144"/>
                  </a:lnTo>
                  <a:cubicBezTo>
                    <a:pt x="365" y="142"/>
                    <a:pt x="363" y="138"/>
                    <a:pt x="364" y="134"/>
                  </a:cubicBezTo>
                  <a:cubicBezTo>
                    <a:pt x="366" y="130"/>
                    <a:pt x="370" y="127"/>
                    <a:pt x="374" y="129"/>
                  </a:cubicBezTo>
                  <a:lnTo>
                    <a:pt x="420" y="145"/>
                  </a:lnTo>
                  <a:cubicBezTo>
                    <a:pt x="424" y="146"/>
                    <a:pt x="426" y="151"/>
                    <a:pt x="424" y="155"/>
                  </a:cubicBezTo>
                  <a:cubicBezTo>
                    <a:pt x="423" y="159"/>
                    <a:pt x="418" y="161"/>
                    <a:pt x="414" y="160"/>
                  </a:cubicBezTo>
                  <a:close/>
                  <a:moveTo>
                    <a:pt x="324" y="128"/>
                  </a:moveTo>
                  <a:lnTo>
                    <a:pt x="278" y="112"/>
                  </a:lnTo>
                  <a:cubicBezTo>
                    <a:pt x="274" y="111"/>
                    <a:pt x="272" y="106"/>
                    <a:pt x="273" y="102"/>
                  </a:cubicBezTo>
                  <a:cubicBezTo>
                    <a:pt x="275" y="98"/>
                    <a:pt x="280" y="96"/>
                    <a:pt x="284" y="97"/>
                  </a:cubicBezTo>
                  <a:lnTo>
                    <a:pt x="329" y="113"/>
                  </a:lnTo>
                  <a:cubicBezTo>
                    <a:pt x="333" y="114"/>
                    <a:pt x="335" y="119"/>
                    <a:pt x="334" y="123"/>
                  </a:cubicBezTo>
                  <a:cubicBezTo>
                    <a:pt x="332" y="127"/>
                    <a:pt x="328" y="129"/>
                    <a:pt x="324" y="128"/>
                  </a:cubicBezTo>
                  <a:close/>
                  <a:moveTo>
                    <a:pt x="233" y="96"/>
                  </a:moveTo>
                  <a:lnTo>
                    <a:pt x="188" y="80"/>
                  </a:lnTo>
                  <a:cubicBezTo>
                    <a:pt x="184" y="79"/>
                    <a:pt x="181" y="74"/>
                    <a:pt x="183" y="70"/>
                  </a:cubicBezTo>
                  <a:cubicBezTo>
                    <a:pt x="184" y="66"/>
                    <a:pt x="189" y="64"/>
                    <a:pt x="193" y="65"/>
                  </a:cubicBezTo>
                  <a:lnTo>
                    <a:pt x="238" y="81"/>
                  </a:lnTo>
                  <a:cubicBezTo>
                    <a:pt x="243" y="83"/>
                    <a:pt x="245" y="87"/>
                    <a:pt x="243" y="91"/>
                  </a:cubicBezTo>
                  <a:cubicBezTo>
                    <a:pt x="242" y="95"/>
                    <a:pt x="237" y="98"/>
                    <a:pt x="233" y="96"/>
                  </a:cubicBezTo>
                  <a:close/>
                  <a:moveTo>
                    <a:pt x="143" y="64"/>
                  </a:moveTo>
                  <a:lnTo>
                    <a:pt x="97" y="48"/>
                  </a:lnTo>
                  <a:cubicBezTo>
                    <a:pt x="93" y="47"/>
                    <a:pt x="91" y="42"/>
                    <a:pt x="92" y="38"/>
                  </a:cubicBezTo>
                  <a:cubicBezTo>
                    <a:pt x="94" y="34"/>
                    <a:pt x="98" y="32"/>
                    <a:pt x="103" y="33"/>
                  </a:cubicBezTo>
                  <a:lnTo>
                    <a:pt x="148" y="49"/>
                  </a:lnTo>
                  <a:cubicBezTo>
                    <a:pt x="152" y="51"/>
                    <a:pt x="154" y="55"/>
                    <a:pt x="153" y="59"/>
                  </a:cubicBezTo>
                  <a:cubicBezTo>
                    <a:pt x="151" y="64"/>
                    <a:pt x="147" y="66"/>
                    <a:pt x="143" y="64"/>
                  </a:cubicBezTo>
                  <a:close/>
                  <a:moveTo>
                    <a:pt x="52" y="33"/>
                  </a:moveTo>
                  <a:lnTo>
                    <a:pt x="7" y="17"/>
                  </a:lnTo>
                  <a:cubicBezTo>
                    <a:pt x="3" y="15"/>
                    <a:pt x="0" y="11"/>
                    <a:pt x="2" y="6"/>
                  </a:cubicBezTo>
                  <a:cubicBezTo>
                    <a:pt x="3" y="2"/>
                    <a:pt x="8" y="0"/>
                    <a:pt x="12" y="2"/>
                  </a:cubicBezTo>
                  <a:lnTo>
                    <a:pt x="57" y="17"/>
                  </a:lnTo>
                  <a:cubicBezTo>
                    <a:pt x="61" y="19"/>
                    <a:pt x="64" y="23"/>
                    <a:pt x="62" y="28"/>
                  </a:cubicBezTo>
                  <a:cubicBezTo>
                    <a:pt x="61" y="32"/>
                    <a:pt x="56" y="34"/>
                    <a:pt x="52" y="33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grpSp>
          <p:nvGrpSpPr>
            <p:cNvPr id="21" name="Группа 20"/>
            <p:cNvGrpSpPr/>
            <p:nvPr/>
          </p:nvGrpSpPr>
          <p:grpSpPr>
            <a:xfrm>
              <a:off x="9879158" y="4877195"/>
              <a:ext cx="284653" cy="478164"/>
              <a:chOff x="9642914" y="3624748"/>
              <a:chExt cx="284653" cy="478164"/>
            </a:xfrm>
          </p:grpSpPr>
          <p:sp>
            <p:nvSpPr>
              <p:cNvPr id="27" name="Freeform 263">
                <a:extLst>
                  <a:ext uri="{FF2B5EF4-FFF2-40B4-BE49-F238E27FC236}">
                    <a16:creationId xmlns:a16="http://schemas.microsoft.com/office/drawing/2014/main" id="{F38D6F4A-2774-48D3-BD8F-A47C7CC4B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5717" y="3624748"/>
                <a:ext cx="280448" cy="478164"/>
              </a:xfrm>
              <a:custGeom>
                <a:avLst/>
                <a:gdLst>
                  <a:gd name="T0" fmla="*/ 0 w 400"/>
                  <a:gd name="T1" fmla="*/ 227 h 682"/>
                  <a:gd name="T2" fmla="*/ 0 w 400"/>
                  <a:gd name="T3" fmla="*/ 682 h 682"/>
                  <a:gd name="T4" fmla="*/ 400 w 400"/>
                  <a:gd name="T5" fmla="*/ 451 h 682"/>
                  <a:gd name="T6" fmla="*/ 398 w 400"/>
                  <a:gd name="T7" fmla="*/ 0 h 682"/>
                  <a:gd name="T8" fmla="*/ 0 w 400"/>
                  <a:gd name="T9" fmla="*/ 227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682">
                    <a:moveTo>
                      <a:pt x="0" y="227"/>
                    </a:moveTo>
                    <a:lnTo>
                      <a:pt x="0" y="682"/>
                    </a:lnTo>
                    <a:lnTo>
                      <a:pt x="400" y="451"/>
                    </a:lnTo>
                    <a:lnTo>
                      <a:pt x="398" y="0"/>
                    </a:lnTo>
                    <a:lnTo>
                      <a:pt x="0" y="22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8" name="Line 265">
                <a:extLst>
                  <a:ext uri="{FF2B5EF4-FFF2-40B4-BE49-F238E27FC236}">
                    <a16:creationId xmlns:a16="http://schemas.microsoft.com/office/drawing/2014/main" id="{2D0D045B-047A-4F40-A249-33AE2D0D62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84539" y="3703974"/>
                <a:ext cx="0" cy="314102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9" name="Line 266">
                <a:extLst>
                  <a:ext uri="{FF2B5EF4-FFF2-40B4-BE49-F238E27FC236}">
                    <a16:creationId xmlns:a16="http://schemas.microsoft.com/office/drawing/2014/main" id="{6148A561-4AC5-4B42-B464-E3F4B22AC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645717" y="3781097"/>
                <a:ext cx="281850" cy="162660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30" name="Freeform 239">
                <a:extLst>
                  <a:ext uri="{FF2B5EF4-FFF2-40B4-BE49-F238E27FC236}">
                    <a16:creationId xmlns:a16="http://schemas.microsoft.com/office/drawing/2014/main" id="{7B297564-A4E2-45E9-9B6C-B25C45CBE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2914" y="3705600"/>
                <a:ext cx="138121" cy="239082"/>
              </a:xfrm>
              <a:custGeom>
                <a:avLst/>
                <a:gdLst>
                  <a:gd name="T0" fmla="*/ 0 w 197"/>
                  <a:gd name="T1" fmla="*/ 114 h 341"/>
                  <a:gd name="T2" fmla="*/ 197 w 197"/>
                  <a:gd name="T3" fmla="*/ 0 h 341"/>
                  <a:gd name="T4" fmla="*/ 197 w 197"/>
                  <a:gd name="T5" fmla="*/ 227 h 341"/>
                  <a:gd name="T6" fmla="*/ 0 w 197"/>
                  <a:gd name="T7" fmla="*/ 341 h 341"/>
                  <a:gd name="T8" fmla="*/ 0 w 197"/>
                  <a:gd name="T9" fmla="*/ 11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341">
                    <a:moveTo>
                      <a:pt x="0" y="114"/>
                    </a:moveTo>
                    <a:lnTo>
                      <a:pt x="197" y="0"/>
                    </a:lnTo>
                    <a:lnTo>
                      <a:pt x="197" y="227"/>
                    </a:lnTo>
                    <a:lnTo>
                      <a:pt x="0" y="341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chemeClr val="tx1">
                  <a:lumMod val="40000"/>
                  <a:lumOff val="6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</p:grpSp>
        <p:sp>
          <p:nvSpPr>
            <p:cNvPr id="22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226" y="5050529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3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9243" y="4871584"/>
              <a:ext cx="574567" cy="189721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4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3225" y="5267682"/>
              <a:ext cx="417919" cy="86876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5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463745" y="5042255"/>
              <a:ext cx="414012" cy="82550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6" name="Line 233">
              <a:extLst>
                <a:ext uri="{FF2B5EF4-FFF2-40B4-BE49-F238E27FC236}">
                  <a16:creationId xmlns:a16="http://schemas.microsoft.com/office/drawing/2014/main" id="{D1653D77-B190-437F-8B09-B5701AFBA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4591" y="4791522"/>
              <a:ext cx="1459664" cy="249939"/>
            </a:xfrm>
            <a:prstGeom prst="line">
              <a:avLst/>
            </a:prstGeom>
            <a:noFill/>
            <a:ln w="12700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112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DeconvNet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64022" y="1119500"/>
            <a:ext cx="10789778" cy="5057463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энкодера </a:t>
            </a:r>
            <a:r>
              <a:rPr lang="ru-RU" sz="2400">
                <a:solidFill>
                  <a:schemeClr val="bg1"/>
                </a:solidFill>
              </a:rPr>
              <a:t>признаков заключается в выделение релевантных признаков во входных данных. </a:t>
            </a:r>
            <a:endParaRPr/>
          </a:p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декодера </a:t>
            </a:r>
            <a:r>
              <a:rPr lang="ru-RU" sz="2400">
                <a:solidFill>
                  <a:schemeClr val="bg1"/>
                </a:solidFill>
              </a:rPr>
              <a:t>заключается в восстановлении из выделенных признаков т.н. маски целевого класса (силуэт или контур соответствующего объекта или сцены). 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640737" y="2995901"/>
            <a:ext cx="7029310" cy="3507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564022" y="1152075"/>
            <a:ext cx="10699335" cy="7217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564022" y="1866249"/>
            <a:ext cx="10699335" cy="10905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020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DeconvNet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393700" y="1119500"/>
            <a:ext cx="11430000" cy="5340415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Число выходных карт признаков (выходных каналов) сети должно соответствовать числу классов на которые должно быть поделено (сегментировано) изображение.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Решение о том, к кому классу принимается путем использования операции softmax между всеми каналами по каждому пикселю.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Таким образом, каждый выходной канал содержит силуэт соответствующий одному целевому классу.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7121" y="3426864"/>
            <a:ext cx="6460420" cy="3223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746332" y="2699111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33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13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функции потерь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1313922"/>
            <a:ext cx="11300881" cy="47156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Несбалансированные классы.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</a:rPr>
              <a:t>Объекты разных масштабов.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</a:rPr>
              <a:t>Фон может быть фактором дисбаланса.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889" y="3588633"/>
            <a:ext cx="3653994" cy="3048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256374" y="1363368"/>
            <a:ext cx="11188699" cy="210331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280658" y="3794146"/>
                <a:ext cx="7351703" cy="3184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700" i="1" dirty="0" err="1">
                    <a:solidFill>
                      <a:schemeClr val="bg1"/>
                    </a:solidFill>
                  </a:rPr>
                  <a:t>Справочно</a:t>
                </a:r>
                <a:r>
                  <a:rPr lang="ru-RU" sz="1700" i="1" dirty="0">
                    <a:solidFill>
                      <a:schemeClr val="bg1"/>
                    </a:solidFill>
                  </a:rPr>
                  <a:t>: часто выборка не сбалансирована  - тогда следует </a:t>
                </a:r>
                <a:br>
                  <a:rPr lang="ru-RU" sz="1700" i="1" dirty="0">
                    <a:solidFill>
                      <a:schemeClr val="bg1"/>
                    </a:solidFill>
                  </a:rPr>
                </a:br>
                <a:r>
                  <a:rPr lang="ru-RU" sz="1700" dirty="0">
                    <a:solidFill>
                      <a:schemeClr val="bg1"/>
                    </a:solidFill>
                  </a:rPr>
                  <a:t>использовать соответствующие подходы компенсации дисбаланса:</a:t>
                </a:r>
              </a:p>
              <a:p>
                <a:pPr marL="542925" lvl="1">
                  <a:lnSpc>
                    <a:spcPct val="100000"/>
                  </a:lnSpc>
                </a:pPr>
                <a:r>
                  <a:rPr lang="ru-RU" sz="1700" dirty="0">
                    <a:solidFill>
                      <a:schemeClr val="bg1"/>
                    </a:solidFill>
                  </a:rPr>
                  <a:t>Взвешенная кросс-энтропия</a:t>
                </a:r>
                <a:endParaRPr lang="en-US" sz="1700" dirty="0">
                  <a:solidFill>
                    <a:schemeClr val="bg1"/>
                  </a:solidFill>
                </a:endParaRP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:r>
                  <a:rPr lang="ru-RU" sz="17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</m:t>
                    </m:r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func>
                      <m:func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7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17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func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−(1−</m:t>
                    </m:r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7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i="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7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700" i="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ru-RU" sz="1700" dirty="0">
                  <a:solidFill>
                    <a:schemeClr val="bg1"/>
                  </a:solidFill>
                </a:endParaRPr>
              </a:p>
              <a:p>
                <a:pPr marL="1000125" lvl="2">
                  <a:lnSpc>
                    <a:spcPct val="100000"/>
                  </a:lnSpc>
                </a:pPr>
                <a:r>
                  <a:rPr lang="ru-RU" sz="1700" dirty="0">
                    <a:solidFill>
                      <a:schemeClr val="bg1"/>
                    </a:solidFill>
                  </a:rPr>
                  <a:t>Вес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700" dirty="0">
                    <a:solidFill>
                      <a:schemeClr val="bg1"/>
                    </a:solidFill>
                  </a:rPr>
                  <a:t>выбирается обратно пропорционально относительному объему класса 1. </a:t>
                </a:r>
              </a:p>
              <a:p>
                <a:pPr marL="542925" lvl="1">
                  <a:lnSpc>
                    <a:spcPct val="100000"/>
                  </a:lnSpc>
                </a:pPr>
                <a:r>
                  <a:rPr lang="ru-RU" sz="1700" dirty="0" err="1">
                    <a:solidFill>
                      <a:schemeClr val="bg1"/>
                    </a:solidFill>
                  </a:rPr>
                  <a:t>Многоклассовая</a:t>
                </a:r>
                <a:r>
                  <a:rPr lang="ru-RU" sz="1700" dirty="0">
                    <a:solidFill>
                      <a:schemeClr val="bg1"/>
                    </a:solidFill>
                  </a:rPr>
                  <a:t> фокальная функция потерь</a:t>
                </a:r>
                <a:endParaRPr lang="en-US" sz="1700" dirty="0">
                  <a:solidFill>
                    <a:schemeClr val="bg1"/>
                  </a:solidFill>
                </a:endParaRP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7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7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i="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7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7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700" i="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ic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ic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7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7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700" i="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ic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ru-RU" sz="1700" dirty="0">
                  <a:solidFill>
                    <a:schemeClr val="bg1"/>
                  </a:solidFill>
                </a:endParaRPr>
              </a:p>
              <a:p>
                <a:pPr marL="314325" lvl="1"/>
                <a:r>
                  <a:rPr lang="ru-RU" sz="1700" dirty="0">
                    <a:solidFill>
                      <a:schemeClr val="bg1"/>
                    </a:solidFill>
                  </a:rPr>
                  <a:t>Параметр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и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 </a:t>
                </a:r>
                <a:r>
                  <a:rPr lang="ru-RU" sz="1700" dirty="0">
                    <a:solidFill>
                      <a:schemeClr val="bg1"/>
                    </a:solidFill>
                  </a:rPr>
                  <a:t>выбираются обратно пропорционально объему класса.</a:t>
                </a: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:endParaRPr lang="ru-RU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58" y="3794146"/>
                <a:ext cx="7351703" cy="3184205"/>
              </a:xfrm>
              <a:prstGeom prst="rect">
                <a:avLst/>
              </a:prstGeom>
              <a:blipFill>
                <a:blip r:embed="rId3"/>
                <a:stretch>
                  <a:fillRect l="-498" t="-5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62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SegNet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08933" y="1017070"/>
            <a:ext cx="10789778" cy="43101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Сегментация работает лучше, если есть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ru-RU" sz="2400" dirty="0">
                <a:solidFill>
                  <a:schemeClr val="bg1"/>
                </a:solidFill>
              </a:rPr>
              <a:t> проводить </a:t>
            </a:r>
            <a:r>
              <a:rPr lang="en-US" sz="2400" dirty="0">
                <a:solidFill>
                  <a:schemeClr val="bg1"/>
                </a:solidFill>
              </a:rPr>
              <a:t>c </a:t>
            </a:r>
            <a:r>
              <a:rPr lang="ru-RU" sz="2400" dirty="0">
                <a:solidFill>
                  <a:schemeClr val="bg1"/>
                </a:solidFill>
              </a:rPr>
              <a:t>учетом позиции </a:t>
            </a:r>
            <a:r>
              <a:rPr lang="en-US" sz="2400" dirty="0" err="1">
                <a:solidFill>
                  <a:schemeClr val="bg1"/>
                </a:solidFill>
              </a:rPr>
              <a:t>maxpooling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из </a:t>
            </a:r>
            <a:r>
              <a:rPr lang="ru-RU" sz="2400" dirty="0" err="1">
                <a:solidFill>
                  <a:schemeClr val="bg1"/>
                </a:solidFill>
              </a:rPr>
              <a:t>энокодера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pooling</a:t>
            </a:r>
            <a:r>
              <a:rPr lang="ru-RU" sz="2400" dirty="0">
                <a:solidFill>
                  <a:schemeClr val="bg1"/>
                </a:solidFill>
              </a:rPr>
              <a:t> приводит к потери информации, 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Особенно это важно в случае малоразмерных объектов и границ объектов.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классификации – </a:t>
            </a:r>
            <a:r>
              <a:rPr lang="ru-RU"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- это не проблема, 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сегментации метод сжатия/</a:t>
            </a:r>
            <a:r>
              <a:rPr lang="ru-RU" sz="2000" dirty="0" err="1">
                <a:solidFill>
                  <a:schemeClr val="bg1"/>
                </a:solidFill>
              </a:rPr>
              <a:t>равертывания</a:t>
            </a:r>
            <a:r>
              <a:rPr lang="ru-RU" sz="2000" dirty="0">
                <a:solidFill>
                  <a:schemeClr val="bg1"/>
                </a:solidFill>
              </a:rPr>
              <a:t>  играет роль.</a:t>
            </a:r>
            <a:endParaRPr dirty="0"/>
          </a:p>
          <a:p>
            <a:pPr lvl="1">
              <a:defRPr/>
            </a:pPr>
            <a:endParaRPr lang="ru-RU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655237" y="3232446"/>
            <a:ext cx="6428658" cy="3276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 bwMode="auto">
          <a:xfrm>
            <a:off x="208933" y="3429000"/>
            <a:ext cx="5429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1084343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56040" y="3501007"/>
            <a:ext cx="2952328" cy="216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235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000437"/>
            <a:ext cx="11159549" cy="50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b="1" u="sng" dirty="0">
                <a:solidFill>
                  <a:schemeClr val="bg1"/>
                </a:solidFill>
              </a:rPr>
              <a:t>Особенность архитектуры </a:t>
            </a:r>
            <a:r>
              <a:rPr lang="en-US" sz="2400" b="1" u="sng" dirty="0">
                <a:solidFill>
                  <a:schemeClr val="bg1"/>
                </a:solidFill>
              </a:rPr>
              <a:t>-</a:t>
            </a:r>
            <a:r>
              <a:rPr lang="ru-RU" sz="2400" b="1" u="sng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использование в декодирующей части совмещенных (конкатенация) карт признаков </a:t>
            </a:r>
            <a:r>
              <a:rPr lang="ru-RU" sz="2400" dirty="0" err="1">
                <a:solidFill>
                  <a:schemeClr val="bg1"/>
                </a:solidFill>
              </a:rPr>
              <a:t>энкодера</a:t>
            </a:r>
            <a:r>
              <a:rPr lang="ru-RU" sz="2400" dirty="0">
                <a:solidFill>
                  <a:schemeClr val="bg1"/>
                </a:solidFill>
              </a:rPr>
              <a:t> и декодера. </a:t>
            </a:r>
            <a:endParaRPr dirty="0"/>
          </a:p>
          <a:p>
            <a:pPr lvl="1">
              <a:defRPr/>
            </a:pPr>
            <a:r>
              <a:rPr lang="ru-RU" sz="2000" dirty="0">
                <a:solidFill>
                  <a:schemeClr val="bg1"/>
                </a:solidFill>
              </a:rPr>
              <a:t>То есть повышение информативности декодирования за счет информации из </a:t>
            </a:r>
            <a:r>
              <a:rPr lang="ru-RU" sz="2000" dirty="0" err="1">
                <a:solidFill>
                  <a:schemeClr val="bg1"/>
                </a:solidFill>
              </a:rPr>
              <a:t>энкодера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 b="1" dirty="0">
                <a:solidFill>
                  <a:schemeClr val="bg1"/>
                </a:solidFill>
              </a:rPr>
              <a:t>Подход позволил существенно увеличить точность особенно в случае малоразмерных деталей изображения.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Изначально архитектура U-Net была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предложена для решения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медицинских задач, но в настоящее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время архитектура является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одной из наиболее популярных.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В литературе предложено большое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количество архитектур на базе </a:t>
            </a:r>
            <a:r>
              <a:rPr lang="en-US" sz="2400" dirty="0">
                <a:solidFill>
                  <a:schemeClr val="bg1"/>
                </a:solidFill>
              </a:rPr>
              <a:t>U-Net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81431" y="2845525"/>
            <a:ext cx="6074188" cy="3764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498504" y="1027058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2117772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10" y="1045244"/>
            <a:ext cx="11185806" cy="559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22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000437"/>
            <a:ext cx="11159549" cy="50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b="1" u="sng">
                <a:solidFill>
                  <a:schemeClr val="bg1"/>
                </a:solidFill>
              </a:rPr>
              <a:t>Особенность архитектуры </a:t>
            </a:r>
            <a:r>
              <a:rPr lang="en-US" sz="2400" b="1" u="sng">
                <a:solidFill>
                  <a:schemeClr val="bg1"/>
                </a:solidFill>
              </a:rPr>
              <a:t>-</a:t>
            </a:r>
            <a:r>
              <a:rPr lang="ru-RU" sz="2400" b="1" u="sng">
                <a:solidFill>
                  <a:schemeClr val="bg1"/>
                </a:solidFill>
              </a:rPr>
              <a:t> </a:t>
            </a:r>
            <a:r>
              <a:rPr lang="ru-RU" sz="2400">
                <a:solidFill>
                  <a:schemeClr val="bg1"/>
                </a:solidFill>
              </a:rPr>
              <a:t>использование в декодирующей части совмещенных (конкатенация) карт признаков энкодера и декодера. </a:t>
            </a:r>
            <a:endParaRPr/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То есть повышение информативности декодирования за счет информации из энкодера.</a:t>
            </a:r>
            <a:endParaRPr lang="en-US" sz="200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 b="1">
                <a:solidFill>
                  <a:schemeClr val="bg1"/>
                </a:solidFill>
              </a:rPr>
              <a:t>Подход позволил существенно увеличить точность особенно в случае малоразмерных деталей изображения. 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Изначально архитектура U-Net была</a:t>
            </a:r>
            <a:r>
              <a:rPr lang="en-US" sz="2400">
                <a:solidFill>
                  <a:schemeClr val="bg1"/>
                </a:solidFill>
              </a:rPr>
              <a:t>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предложена для решения 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медицинских задач, но в настоящее</a:t>
            </a:r>
            <a:r>
              <a:rPr lang="en-US" sz="2400">
                <a:solidFill>
                  <a:schemeClr val="bg1"/>
                </a:solidFill>
              </a:rPr>
              <a:t>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время архитектура является 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одной из наиболее популярных. 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В литературе предложено большое </a:t>
            </a:r>
            <a:br>
              <a:rPr lang="ru-RU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количество архитектур на базе </a:t>
            </a:r>
            <a:r>
              <a:rPr lang="en-US" sz="2400">
                <a:solidFill>
                  <a:schemeClr val="bg1"/>
                </a:solidFill>
              </a:rPr>
              <a:t>U-Net</a:t>
            </a:r>
            <a:endParaRPr lang="ru-RU" sz="240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81431" y="2845525"/>
            <a:ext cx="6074188" cy="3764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498504" y="1027058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2117772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34" y="2996951"/>
            <a:ext cx="6484858" cy="324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90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FC-DenseNet  (TIRAMISU)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280161"/>
            <a:ext cx="5863649" cy="523972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Цель: оптимизация архитектуры </a:t>
            </a:r>
            <a:r>
              <a:rPr lang="en-US" sz="2400">
                <a:solidFill>
                  <a:schemeClr val="bg1"/>
                </a:solidFill>
              </a:rPr>
              <a:t>U-Net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Понижение числа переносов признаков из декодера в энкодер</a:t>
            </a:r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Сокращение числа параметров</a:t>
            </a:r>
            <a:endParaRPr/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Сохранение информации за счет архитектуры </a:t>
            </a:r>
            <a:r>
              <a:rPr lang="en-US" sz="2000">
                <a:solidFill>
                  <a:schemeClr val="bg1"/>
                </a:solidFill>
              </a:rPr>
              <a:t>DenseBlock</a:t>
            </a:r>
            <a:endParaRPr lang="ru-RU" sz="200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Структура </a:t>
            </a:r>
            <a:r>
              <a:rPr lang="en-US" sz="2400">
                <a:solidFill>
                  <a:schemeClr val="bg1"/>
                </a:solidFill>
              </a:rPr>
              <a:t>DenseBlock </a:t>
            </a:r>
            <a:r>
              <a:rPr lang="ru-RU" sz="2400">
                <a:solidFill>
                  <a:schemeClr val="bg1"/>
                </a:solidFill>
              </a:rPr>
              <a:t>(число </a:t>
            </a:r>
            <a:r>
              <a:rPr lang="en-US" sz="2400">
                <a:solidFill>
                  <a:schemeClr val="bg1"/>
                </a:solidFill>
              </a:rPr>
              <a:t>layer) </a:t>
            </a:r>
            <a:r>
              <a:rPr lang="ru-RU" sz="2400">
                <a:solidFill>
                  <a:schemeClr val="bg1"/>
                </a:solidFill>
              </a:rPr>
              <a:t>может меняться.</a:t>
            </a:r>
            <a:endParaRPr lang="en-US" sz="240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Структура </a:t>
            </a:r>
            <a:r>
              <a:rPr lang="en-US" sz="2000">
                <a:solidFill>
                  <a:schemeClr val="bg1"/>
                </a:solidFill>
              </a:rPr>
              <a:t>DenseBlock</a:t>
            </a:r>
            <a:r>
              <a:rPr lang="ru-RU" sz="2000">
                <a:solidFill>
                  <a:schemeClr val="bg1"/>
                </a:solidFill>
              </a:rPr>
              <a:t> упрощена по сравнению с оригинальной статьей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Предложено несколько вариантов архитектуры с 56, 67 и 103 слоями</a:t>
            </a:r>
            <a:endParaRPr/>
          </a:p>
          <a:p>
            <a:pPr lvl="1">
              <a:defRPr/>
            </a:pPr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9" name="Объект 2"/>
          <p:cNvSpPr txBox="1"/>
          <p:nvPr/>
        </p:nvSpPr>
        <p:spPr bwMode="auto">
          <a:xfrm>
            <a:off x="194250" y="1129124"/>
            <a:ext cx="5629033" cy="1094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096000" y="1683352"/>
            <a:ext cx="5913572" cy="4337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400939" y="1757734"/>
            <a:ext cx="5589663" cy="16947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AutoShape 2" descr="Reading: UNet 3+ — A Full-Scale Connected UNet (Medical Image Segmentation)  | by Sik-Ho Tsang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79" y="2162467"/>
            <a:ext cx="11674011" cy="442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9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747957"/>
            <a:ext cx="9448214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Архитектуры сегментации. </a:t>
            </a:r>
            <a:b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Расширенная свертка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компьютерного зрения.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3.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7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размерности 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на 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такой свертки: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63784"/>
          <a:stretch/>
        </p:blipFill>
        <p:spPr>
          <a:xfrm>
            <a:off x="3426862" y="4411980"/>
            <a:ext cx="8545721" cy="2040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/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</m:oMath>
                  </m:oMathPara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расширение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(dilation rate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blipFill>
                <a:blip r:embed="rId3"/>
                <a:stretch>
                  <a:fillRect l="-833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838200" y="1460934"/>
            <a:ext cx="10515600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631" y="1948950"/>
            <a:ext cx="8024738" cy="296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25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размерности 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на 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такой свертки: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63784"/>
          <a:stretch/>
        </p:blipFill>
        <p:spPr>
          <a:xfrm>
            <a:off x="3426862" y="4411980"/>
            <a:ext cx="8545721" cy="2040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/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</m:oMath>
                  </m:oMathPara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расширение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(dilation rate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blipFill>
                <a:blip r:embed="rId3"/>
                <a:stretch>
                  <a:fillRect l="-833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838200" y="1460934"/>
            <a:ext cx="10515600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1956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1488420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Расширенная свертка позволяет увеличить рецептивное поле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без потери пространственного разрешения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 при экономии общего числа параметров.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эффект более большого ядра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33845" y="1027053"/>
            <a:ext cx="7881213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45" y="2607920"/>
            <a:ext cx="10752006" cy="39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37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 err="1">
                <a:solidFill>
                  <a:schemeClr val="bg1"/>
                </a:solidFill>
              </a:rPr>
              <a:t>DilatedNet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685307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К</a:t>
            </a:r>
            <a:r>
              <a:rPr lang="en-US" sz="2400" dirty="0" err="1">
                <a:solidFill>
                  <a:schemeClr val="bg1"/>
                </a:solidFill>
              </a:rPr>
              <a:t>ак</a:t>
            </a:r>
            <a:r>
              <a:rPr lang="ru-RU" sz="2400" dirty="0">
                <a:solidFill>
                  <a:schemeClr val="bg1"/>
                </a:solidFill>
              </a:rPr>
              <a:t> правило </a:t>
            </a:r>
            <a:r>
              <a:rPr lang="en-US" sz="2400" dirty="0">
                <a:solidFill>
                  <a:schemeClr val="bg1"/>
                </a:solidFill>
              </a:rPr>
              <a:t>dilated </a:t>
            </a:r>
            <a:r>
              <a:rPr lang="en-US" sz="2400" dirty="0" err="1">
                <a:solidFill>
                  <a:schemeClr val="bg1"/>
                </a:solidFill>
              </a:rPr>
              <a:t>conv</a:t>
            </a:r>
            <a:r>
              <a:rPr lang="ru-RU" sz="2400" dirty="0">
                <a:solidFill>
                  <a:schemeClr val="bg1"/>
                </a:solidFill>
              </a:rPr>
              <a:t> используется с постепенным увеличением </a:t>
            </a:r>
            <a:r>
              <a:rPr lang="en-US" sz="2400" dirty="0">
                <a:solidFill>
                  <a:schemeClr val="bg1"/>
                </a:solidFill>
              </a:rPr>
              <a:t>dilation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rate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F48708-E4AF-6C45-8844-37DDFC076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478" y="1595080"/>
            <a:ext cx="7374840" cy="23756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6D74F5F-30E6-F04C-8B9C-BC992981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35" y="3970778"/>
            <a:ext cx="6143083" cy="27310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28318EF6-1770-9E4F-9F9A-713A01165C35}"/>
              </a:ext>
            </a:extLst>
          </p:cNvPr>
          <p:cNvSpPr txBox="1">
            <a:spLocks/>
          </p:cNvSpPr>
          <p:nvPr/>
        </p:nvSpPr>
        <p:spPr>
          <a:xfrm>
            <a:off x="341079" y="3508236"/>
            <a:ext cx="5325389" cy="3084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примере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рецептивное поле 9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px</a:t>
            </a: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рецептивное поле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px</a:t>
            </a: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втор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ы назвали концепцию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large Filed of View (large FOV)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092200" marR="0" lvl="1" indent="-3175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Подразумевается агрегация контекста нарастающем масштабе без потери информации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594ED28A-63F5-424F-8496-D364F3F8CC13}"/>
              </a:ext>
            </a:extLst>
          </p:cNvPr>
          <p:cNvSpPr txBox="1">
            <a:spLocks/>
          </p:cNvSpPr>
          <p:nvPr/>
        </p:nvSpPr>
        <p:spPr>
          <a:xfrm>
            <a:off x="433845" y="2161919"/>
            <a:ext cx="4093633" cy="1488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ас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увеличивают кратно 2 (1,2,4,…)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3845" y="1119500"/>
            <a:ext cx="10795329" cy="47558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6573" y="4007451"/>
            <a:ext cx="4999896" cy="889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867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8678" y="1119500"/>
            <a:ext cx="11643064" cy="5552628"/>
          </a:xfrm>
        </p:spPr>
        <p:txBody>
          <a:bodyPr>
            <a:norm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это </a:t>
            </a:r>
            <a:r>
              <a:rPr lang="ru-RU" sz="2200" dirty="0" err="1">
                <a:solidFill>
                  <a:schemeClr val="bg1"/>
                </a:solidFill>
              </a:rPr>
              <a:t>рзвитие</a:t>
            </a:r>
            <a:r>
              <a:rPr lang="ru-RU" sz="2200" dirty="0">
                <a:solidFill>
                  <a:schemeClr val="bg1"/>
                </a:solidFill>
              </a:rPr>
              <a:t> 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 .</a:t>
            </a:r>
          </a:p>
          <a:p>
            <a:r>
              <a:rPr lang="en-US" sz="2200" dirty="0" err="1">
                <a:solidFill>
                  <a:schemeClr val="bg1"/>
                </a:solidFill>
              </a:rPr>
              <a:t>З</a:t>
            </a:r>
            <a:r>
              <a:rPr lang="ru-RU" sz="2200" dirty="0" err="1">
                <a:solidFill>
                  <a:schemeClr val="bg1"/>
                </a:solidFill>
              </a:rPr>
              <a:t>амена</a:t>
            </a:r>
            <a:r>
              <a:rPr lang="ru-RU" sz="2200" dirty="0">
                <a:solidFill>
                  <a:schemeClr val="bg1"/>
                </a:solidFill>
              </a:rPr>
              <a:t> верхней части </a:t>
            </a: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сети классификации на </a:t>
            </a:r>
            <a:r>
              <a:rPr lang="en-US" sz="2200" dirty="0">
                <a:solidFill>
                  <a:schemeClr val="bg1"/>
                </a:solidFill>
              </a:rPr>
              <a:t>dilation convolution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Т</a:t>
            </a:r>
            <a:r>
              <a:rPr lang="en-US" sz="1800" dirty="0" err="1">
                <a:solidFill>
                  <a:schemeClr val="bg1"/>
                </a:solidFill>
              </a:rPr>
              <a:t>ак</a:t>
            </a:r>
            <a:r>
              <a:rPr lang="ru-RU" sz="1800" dirty="0">
                <a:solidFill>
                  <a:schemeClr val="bg1"/>
                </a:solidFill>
              </a:rPr>
              <a:t>ой блок предложено называть </a:t>
            </a:r>
            <a:r>
              <a:rPr lang="en-US" sz="1800" dirty="0" err="1">
                <a:solidFill>
                  <a:schemeClr val="bg1"/>
                </a:solidFill>
              </a:rPr>
              <a:t>atorus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convolution</a:t>
            </a:r>
          </a:p>
          <a:p>
            <a:r>
              <a:rPr lang="ru-RU" sz="2200" dirty="0">
                <a:solidFill>
                  <a:schemeClr val="bg1"/>
                </a:solidFill>
              </a:rPr>
              <a:t>Использование билинейной интерполяции для получения изображения итогового размера.</a:t>
            </a:r>
          </a:p>
          <a:p>
            <a:r>
              <a:rPr lang="ru-RU" sz="2200" dirty="0">
                <a:solidFill>
                  <a:schemeClr val="bg1"/>
                </a:solidFill>
              </a:rPr>
              <a:t>Также предложена модификация многослойный 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когда объединяют карты признаков с разным </a:t>
            </a:r>
            <a:r>
              <a:rPr lang="en-US" sz="2200" dirty="0">
                <a:solidFill>
                  <a:schemeClr val="bg1"/>
                </a:solidFill>
              </a:rPr>
              <a:t>dilation rate</a:t>
            </a:r>
            <a:endParaRPr lang="ru-RU" sz="2200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9684902-40FC-494B-8D30-822C2F36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4563870"/>
            <a:ext cx="6080637" cy="1958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BD8F18E-78FE-E143-AB29-7EB935BB4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843" y="2830146"/>
            <a:ext cx="3964005" cy="3766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158677" y="1521151"/>
            <a:ext cx="9703169" cy="7973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20371" y="4834936"/>
            <a:ext cx="1111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Dilated Conv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652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8" y="1605395"/>
                <a:ext cx="11034631" cy="326516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Возможны несколько типов функций потерь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Попиксельная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классификация (напр. кросс-энтропия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𝑤h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  <m:r>
                                        <a:rPr lang="en-US" sz="2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𝑤h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8" y="1605395"/>
                <a:ext cx="11034631" cy="3265169"/>
              </a:xfrm>
              <a:blipFill>
                <a:blip r:embed="rId2"/>
                <a:stretch>
                  <a:fillRect l="-690" t="-7752" b="-69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348" y="3774716"/>
            <a:ext cx="6171467" cy="2813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287CE6-C950-A529-12CD-D33AB57CBFB4}"/>
              </a:ext>
            </a:extLst>
          </p:cNvPr>
          <p:cNvSpPr txBox="1"/>
          <p:nvPr/>
        </p:nvSpPr>
        <p:spPr>
          <a:xfrm>
            <a:off x="392641" y="4283109"/>
            <a:ext cx="41708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Обратите внимание маска для семантической сегментации имеет смысл аналогичный двухмерному 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 </a:t>
            </a:r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кодированию.</a:t>
            </a:r>
          </a:p>
        </p:txBody>
      </p:sp>
    </p:spTree>
    <p:extLst>
      <p:ext uri="{BB962C8B-B14F-4D97-AF65-F5344CB8AC3E}">
        <p14:creationId xmlns:p14="http://schemas.microsoft.com/office/powerpoint/2010/main" val="157059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4005" y="1143503"/>
            <a:ext cx="6179420" cy="2841134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Развитие 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В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осонве</a:t>
            </a:r>
            <a:r>
              <a:rPr lang="ru-RU" sz="2000" dirty="0">
                <a:solidFill>
                  <a:schemeClr val="bg1"/>
                </a:solidFill>
              </a:rPr>
              <a:t> архитектуры идея замены блока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conv + pool + </a:t>
            </a:r>
            <a:r>
              <a:rPr lang="en-US" sz="2000" dirty="0" err="1">
                <a:solidFill>
                  <a:schemeClr val="bg1"/>
                </a:solidFill>
              </a:rPr>
              <a:t>deconv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/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на </a:t>
            </a:r>
            <a:r>
              <a:rPr lang="en-US" sz="2000" dirty="0">
                <a:solidFill>
                  <a:schemeClr val="bg1"/>
                </a:solidFill>
              </a:rPr>
              <a:t>dilation conv</a:t>
            </a:r>
          </a:p>
          <a:p>
            <a:r>
              <a:rPr lang="ru-RU" sz="2000" dirty="0">
                <a:solidFill>
                  <a:schemeClr val="bg1"/>
                </a:solidFill>
              </a:rPr>
              <a:t>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замена </a:t>
            </a:r>
            <a:r>
              <a:rPr lang="en-US" sz="2000" dirty="0">
                <a:solidFill>
                  <a:schemeClr val="bg1"/>
                </a:solidFill>
              </a:rPr>
              <a:t>conv + bilinear interpolation </a:t>
            </a:r>
            <a:endParaRPr lang="ru-RU" sz="20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dilation conv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bilinear interpolation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bilateral filter</a:t>
            </a: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8678" y="1655678"/>
            <a:ext cx="5048590" cy="7973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52028" y="2453045"/>
            <a:ext cx="5055239" cy="13946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1493284"/>
            <a:ext cx="9654917" cy="48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01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953" y="984350"/>
            <a:ext cx="11600335" cy="3353440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Для</a:t>
            </a:r>
            <a:r>
              <a:rPr lang="ru-RU" sz="2200" dirty="0">
                <a:solidFill>
                  <a:schemeClr val="bg1"/>
                </a:solidFill>
              </a:rPr>
              <a:t> повышения точности предложено корректировать границы каждого сегмента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метод </a:t>
            </a:r>
            <a:r>
              <a:rPr lang="en-US" sz="2200" dirty="0">
                <a:solidFill>
                  <a:schemeClr val="bg1"/>
                </a:solidFill>
              </a:rPr>
              <a:t>Conditional Randoms Fields (</a:t>
            </a:r>
            <a:r>
              <a:rPr lang="en" sz="2200" dirty="0">
                <a:solidFill>
                  <a:schemeClr val="bg1"/>
                </a:solidFill>
              </a:rPr>
              <a:t>Fully connected pairwise CRF or </a:t>
            </a:r>
            <a:r>
              <a:rPr lang="en" sz="2200" dirty="0" err="1">
                <a:solidFill>
                  <a:schemeClr val="bg1"/>
                </a:solidFill>
              </a:rPr>
              <a:t>DenseCFR</a:t>
            </a:r>
            <a:r>
              <a:rPr lang="en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CFR – </a:t>
            </a:r>
            <a:r>
              <a:rPr lang="ru-RU" dirty="0">
                <a:solidFill>
                  <a:schemeClr val="bg1"/>
                </a:solidFill>
              </a:rPr>
              <a:t>это метод семантической сегментации из классических методов компьютерного зрения 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основе м</a:t>
            </a:r>
            <a:r>
              <a:rPr lang="en" dirty="0" err="1">
                <a:solidFill>
                  <a:schemeClr val="bg1"/>
                </a:solidFill>
              </a:rPr>
              <a:t>е</a:t>
            </a:r>
            <a:r>
              <a:rPr lang="ru-RU" dirty="0" err="1">
                <a:solidFill>
                  <a:schemeClr val="bg1"/>
                </a:solidFill>
              </a:rPr>
              <a:t>тод</a:t>
            </a:r>
            <a:r>
              <a:rPr lang="ru-RU" dirty="0">
                <a:solidFill>
                  <a:schemeClr val="bg1"/>
                </a:solidFill>
              </a:rPr>
              <a:t> является аналогом </a:t>
            </a:r>
            <a:r>
              <a:rPr lang="ru-RU" dirty="0" err="1">
                <a:solidFill>
                  <a:schemeClr val="bg1"/>
                </a:solidFill>
              </a:rPr>
              <a:t>билитерального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размытия </a:t>
            </a:r>
          </a:p>
          <a:p>
            <a:pPr lvl="3"/>
            <a:r>
              <a:rPr lang="ru-RU" sz="2000" dirty="0">
                <a:solidFill>
                  <a:schemeClr val="bg1"/>
                </a:solidFill>
              </a:rPr>
              <a:t>Цель </a:t>
            </a:r>
            <a:r>
              <a:rPr lang="en-US" sz="2000" dirty="0">
                <a:solidFill>
                  <a:schemeClr val="bg1"/>
                </a:solidFill>
              </a:rPr>
              <a:t>CFR</a:t>
            </a:r>
            <a:r>
              <a:rPr lang="ru-RU" sz="2000" dirty="0">
                <a:solidFill>
                  <a:schemeClr val="bg1"/>
                </a:solidFill>
              </a:rPr>
              <a:t> размытие объектов с сохранением их границ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CFR </a:t>
            </a:r>
            <a:r>
              <a:rPr lang="ru-RU" dirty="0">
                <a:solidFill>
                  <a:schemeClr val="bg1"/>
                </a:solidFill>
              </a:rPr>
              <a:t>для каждой пары пикселей используют сумму билатерального и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фильтров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коэффициентом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1 если пиксели классифицированы как разные классы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 0 если как один класс.</a:t>
            </a:r>
            <a:endParaRPr lang="en" dirty="0">
              <a:solidFill>
                <a:schemeClr val="bg1"/>
              </a:solidFill>
            </a:endParaRPr>
          </a:p>
          <a:p>
            <a:pPr marL="447675" lvl="2"/>
            <a:r>
              <a:rPr lang="ru-RU" dirty="0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R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добавляет несколько % к точности, но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 замедляет работу сети 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делает сеть не </a:t>
            </a:r>
            <a:r>
              <a:rPr lang="en-US" dirty="0">
                <a:solidFill>
                  <a:schemeClr val="bg1"/>
                </a:solidFill>
              </a:rPr>
              <a:t>end-to-end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усложняет реализацию</a:t>
            </a:r>
            <a:endParaRPr lang="en-US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630432D5-1344-0C41-AE37-51D3DF61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772" y="4767721"/>
            <a:ext cx="2740636" cy="1947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E56CEE0-5260-9D4F-AE66-16BCB4757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4" b="-1"/>
          <a:stretch/>
        </p:blipFill>
        <p:spPr bwMode="auto">
          <a:xfrm>
            <a:off x="6377407" y="4430838"/>
            <a:ext cx="2783557" cy="2284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BF8DE41B-96EE-7A47-95AB-5A9DC2C1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64" y="4244742"/>
            <a:ext cx="2836174" cy="24704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7" name="Прямоугольник 16"/>
          <p:cNvSpPr/>
          <p:nvPr/>
        </p:nvSpPr>
        <p:spPr>
          <a:xfrm>
            <a:off x="400050" y="963635"/>
            <a:ext cx="10086975" cy="40477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285503" y="2357948"/>
            <a:ext cx="9420597" cy="40477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87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V2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DeepLab</a:t>
                </a:r>
                <a:r>
                  <a:rPr lang="en-US" sz="2400" dirty="0">
                    <a:solidFill>
                      <a:schemeClr val="bg1"/>
                    </a:solidFill>
                  </a:rPr>
                  <a:t> 2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сверток с разным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dilation rate  -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Atorus</a:t>
                </a:r>
                <a:r>
                  <a:rPr lang="en-US" sz="2400" dirty="0">
                    <a:solidFill>
                      <a:schemeClr val="bg1"/>
                    </a:solidFill>
                  </a:rPr>
                  <a:t> Spatial Pyramidal Pooling (ASPP)</a:t>
                </a:r>
              </a:p>
              <a:p>
                <a:pPr lvl="1"/>
                <a:r>
                  <a:rPr lang="en-US" sz="20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росто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суммировать результаты сверток плохо, после каждой 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convolution 1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1.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Если объекты одного класса имеют разные масштабы, то </a:t>
                </a:r>
                <a:r>
                  <a:rPr lang="en-US" sz="2000" dirty="0">
                    <a:solidFill>
                      <a:schemeClr val="bg1"/>
                    </a:solidFill>
                  </a:rPr>
                  <a:t>ASPP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поможет их объединить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ASPP – </a:t>
                </a:r>
                <a:r>
                  <a:rPr lang="ru-RU" sz="2000" dirty="0">
                    <a:solidFill>
                      <a:schemeClr val="bg1"/>
                    </a:solidFill>
                  </a:rPr>
                  <a:t>это модификация идеи </a:t>
                </a:r>
                <a:r>
                  <a:rPr lang="en-US" sz="2000" dirty="0">
                    <a:solidFill>
                      <a:schemeClr val="bg1"/>
                    </a:solidFill>
                  </a:rPr>
                  <a:t>spatial pyramidal pooling (SPP)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широко используется как в сегментации, так и в обнаружении объектов, например 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PSPNet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8B46FA-8B4F-0046-BCDE-7B65775DE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92395"/>
            <a:ext cx="4361122" cy="3365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801BE9B0-C5B3-3D4D-8A79-22D150CCD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73"/>
          <a:stretch/>
        </p:blipFill>
        <p:spPr bwMode="auto">
          <a:xfrm>
            <a:off x="5958992" y="3857625"/>
            <a:ext cx="5928207" cy="247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460375" y="1247764"/>
            <a:ext cx="11131550" cy="66269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688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PSPNet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 </a:t>
                </a:r>
                <a:r>
                  <a:rPr lang="en" sz="2400" dirty="0">
                    <a:solidFill>
                      <a:schemeClr val="bg1"/>
                    </a:solidFill>
                  </a:rPr>
                  <a:t>Pyramid Scene Parsing Network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PSPNet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пулин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гов</a:t>
                </a:r>
                <a:r>
                  <a:rPr lang="ru-RU" sz="2400" dirty="0">
                    <a:solidFill>
                      <a:schemeClr val="bg1"/>
                    </a:solidFill>
                  </a:rPr>
                  <a:t> с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за</a:t>
                </a:r>
                <a:r>
                  <a:rPr lang="ru-RU" sz="2400" dirty="0">
                    <a:solidFill>
                      <a:schemeClr val="bg1"/>
                    </a:solidFill>
                  </a:rPr>
                  <a:t>данным числом выходов </a:t>
                </a:r>
                <a:r>
                  <a:rPr lang="en-US" sz="2400" dirty="0">
                    <a:solidFill>
                      <a:schemeClr val="bg1"/>
                    </a:solidFill>
                  </a:rPr>
                  <a:t>- Spatial Pyramidal Pooling SPP)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Такой подход позволяет учесть контекстную информацию в разном масштабе (независимо от масштаба)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Модификация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ASSP – </a:t>
                </a:r>
                <a:r>
                  <a:rPr lang="ru-RU" sz="2000" dirty="0">
                    <a:solidFill>
                      <a:schemeClr val="bg1"/>
                    </a:solidFill>
                  </a:rPr>
                  <a:t>замена свертки на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пулинг</a:t>
                </a:r>
                <a:r>
                  <a:rPr lang="ru-RU" sz="2000" dirty="0">
                    <a:solidFill>
                      <a:schemeClr val="bg1"/>
                    </a:solidFill>
                  </a:rPr>
                  <a:t>. После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свертка 1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1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</a:t>
                </a:r>
                <a:r>
                  <a:rPr lang="en-US" sz="2000" dirty="0">
                    <a:solidFill>
                      <a:schemeClr val="bg1"/>
                    </a:solidFill>
                  </a:rPr>
                  <a:t> BN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Также в </a:t>
                </a:r>
                <a:r>
                  <a:rPr lang="en-US" sz="2000" dirty="0">
                    <a:solidFill>
                      <a:schemeClr val="bg1"/>
                    </a:solidFill>
                  </a:rPr>
                  <a:t>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residual connection (skip connection) </a:t>
                </a:r>
                <a:r>
                  <a:rPr lang="ru-RU" sz="2000" dirty="0">
                    <a:solidFill>
                      <a:schemeClr val="bg1"/>
                    </a:solidFill>
                  </a:rPr>
                  <a:t> и конкатенация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89CF5F-D3F2-EB4D-BFDC-44794D9B5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11" y="3704431"/>
            <a:ext cx="6734175" cy="29126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460375" y="1247764"/>
            <a:ext cx="11131550" cy="1063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0681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31900"/>
            <a:ext cx="11664830" cy="49450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DeepLab</a:t>
            </a:r>
            <a:r>
              <a:rPr lang="en-US" sz="2400" dirty="0">
                <a:solidFill>
                  <a:schemeClr val="bg1"/>
                </a:solidFill>
              </a:rPr>
              <a:t> 3</a:t>
            </a:r>
            <a:r>
              <a:rPr lang="ru-RU" sz="2400" dirty="0">
                <a:solidFill>
                  <a:schemeClr val="bg1"/>
                </a:solidFill>
              </a:rPr>
              <a:t>: баланс расширенной и классической сверток в </a:t>
            </a:r>
            <a:r>
              <a:rPr lang="en-US" sz="2400" dirty="0">
                <a:solidFill>
                  <a:schemeClr val="bg1"/>
                </a:solidFill>
              </a:rPr>
              <a:t>ASPP</a:t>
            </a:r>
            <a:endParaRPr lang="ru-RU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повышение рецептивного поля (</a:t>
            </a:r>
            <a:r>
              <a:rPr lang="en-US" sz="2000" dirty="0">
                <a:solidFill>
                  <a:schemeClr val="bg1"/>
                </a:solidFill>
              </a:rPr>
              <a:t>field of view)</a:t>
            </a:r>
            <a:r>
              <a:rPr lang="ru-RU" sz="2000" dirty="0">
                <a:solidFill>
                  <a:schemeClr val="bg1"/>
                </a:solidFill>
              </a:rPr>
              <a:t> – увеличение контекста,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для точной классификации часто нужен небольшой </a:t>
            </a:r>
            <a:r>
              <a:rPr lang="en-US" sz="2000" dirty="0">
                <a:solidFill>
                  <a:schemeClr val="bg1"/>
                </a:solidFill>
              </a:rPr>
              <a:t>FOV </a:t>
            </a:r>
            <a:r>
              <a:rPr lang="ru-RU" sz="2000" dirty="0">
                <a:solidFill>
                  <a:schemeClr val="bg1"/>
                </a:solidFill>
              </a:rPr>
              <a:t>(более прицельная классификация) 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</a:t>
            </a:r>
            <a:r>
              <a:rPr lang="ru-RU" sz="2400" dirty="0">
                <a:solidFill>
                  <a:schemeClr val="bg1"/>
                </a:solidFill>
              </a:rPr>
              <a:t> включает свертку 1х1</a:t>
            </a:r>
          </a:p>
          <a:p>
            <a:r>
              <a:rPr lang="en-US" sz="2400" dirty="0">
                <a:solidFill>
                  <a:schemeClr val="bg1"/>
                </a:solidFill>
              </a:rPr>
              <a:t>GAP </a:t>
            </a:r>
            <a:r>
              <a:rPr lang="ru-RU" sz="2400" dirty="0">
                <a:solidFill>
                  <a:schemeClr val="bg1"/>
                </a:solidFill>
              </a:rPr>
              <a:t>+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= </a:t>
            </a:r>
            <a:r>
              <a:rPr lang="en" sz="2400" dirty="0">
                <a:solidFill>
                  <a:schemeClr val="bg1"/>
                </a:solidFill>
              </a:rPr>
              <a:t> image pooling</a:t>
            </a:r>
            <a:r>
              <a:rPr lang="ru-RU" sz="2400" dirty="0">
                <a:solidFill>
                  <a:schemeClr val="bg1"/>
                </a:solidFill>
              </a:rPr>
              <a:t> – идея включение контекста всего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 </a:t>
            </a:r>
            <a:r>
              <a:rPr lang="ru-RU" sz="2400" dirty="0">
                <a:solidFill>
                  <a:schemeClr val="bg1"/>
                </a:solidFill>
              </a:rPr>
              <a:t>включает </a:t>
            </a:r>
            <a:r>
              <a:rPr lang="ru-RU" sz="2400" dirty="0" err="1">
                <a:solidFill>
                  <a:schemeClr val="bg1"/>
                </a:solidFill>
              </a:rPr>
              <a:t>батчнормализацию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Не используется </a:t>
            </a:r>
            <a:r>
              <a:rPr lang="en-US" sz="2400" dirty="0">
                <a:solidFill>
                  <a:schemeClr val="bg1"/>
                </a:solidFill>
              </a:rPr>
              <a:t>Dense</a:t>
            </a:r>
            <a:r>
              <a:rPr lang="ru-RU" sz="2400" dirty="0">
                <a:solidFill>
                  <a:schemeClr val="bg1"/>
                </a:solidFill>
              </a:rPr>
              <a:t>CFR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Backbone </a:t>
            </a:r>
            <a:r>
              <a:rPr lang="en-US"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основе </a:t>
            </a:r>
            <a:r>
              <a:rPr lang="en-US" sz="2400" dirty="0">
                <a:solidFill>
                  <a:schemeClr val="bg1"/>
                </a:solidFill>
              </a:rPr>
              <a:t>Resnet101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D9622-08CC-2C4B-B560-51493BAA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26" y="3189543"/>
            <a:ext cx="6462712" cy="335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222370" y="1247764"/>
            <a:ext cx="11369555" cy="1063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9415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1145818"/>
            <a:ext cx="11747260" cy="183991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Основная идея </a:t>
            </a:r>
            <a:r>
              <a:rPr lang="en-US" sz="2200" dirty="0">
                <a:solidFill>
                  <a:schemeClr val="bg1"/>
                </a:solidFill>
              </a:rPr>
              <a:t>DeepLab3+</a:t>
            </a:r>
            <a:r>
              <a:rPr lang="ru-RU" sz="2200" dirty="0">
                <a:solidFill>
                  <a:schemeClr val="bg1"/>
                </a:solidFill>
              </a:rPr>
              <a:t>: объединить подходы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 с </a:t>
            </a:r>
            <a:r>
              <a:rPr lang="en-US" sz="2200" dirty="0">
                <a:solidFill>
                  <a:schemeClr val="bg1"/>
                </a:solidFill>
              </a:rPr>
              <a:t>ASPP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SegNet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Unet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лучше обрабатывают локальные признаки,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bg1"/>
                </a:solidFill>
              </a:rPr>
              <a:t>Результат - Эффект повышение резкости границ классов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с </a:t>
            </a:r>
            <a:r>
              <a:rPr lang="en-US" sz="2200" dirty="0">
                <a:solidFill>
                  <a:schemeClr val="bg1"/>
                </a:solidFill>
              </a:rPr>
              <a:t>ASPP (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2,3) </a:t>
            </a:r>
            <a:r>
              <a:rPr lang="ru-RU" sz="2200" dirty="0">
                <a:solidFill>
                  <a:schemeClr val="bg1"/>
                </a:solidFill>
              </a:rPr>
              <a:t>устойчивы к разным масштабам и разному контексту информации признаков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Atrous Separable Convolution (ASSPP)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идея объединения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ASPP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и D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epthWise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Sep 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DWConv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+ 1</a:t>
                </a: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</m:oMath>
                </a14:m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 conv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Подход значительно снижает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вычислительную сложность</a:t>
                </a:r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  <a:blipFill>
                <a:blip r:embed="rId2"/>
                <a:stretch>
                  <a:fillRect l="-1246" t="-3561" b="-50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898431-AB46-8A41-856D-56F13E7BC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1" y="2985731"/>
            <a:ext cx="5863216" cy="3639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222370" y="1196790"/>
            <a:ext cx="11546347" cy="17379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216140" y="2985731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0134600" y="2985729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216140" y="6425660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0264469" y="6474769"/>
            <a:ext cx="1097280" cy="129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905501" y="4147781"/>
            <a:ext cx="787399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ASSPP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87289" y="36968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r18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3793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17612"/>
            <a:ext cx="11747260" cy="4945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 постепенно снижение размер карты признаков и сохраняет семантическую информации.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Декодер постепенно восстанавливает пространственную информацию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EC0240C-771D-2F4D-BE54-8C191FECD6F6}"/>
              </a:ext>
            </a:extLst>
          </p:cNvPr>
          <p:cNvSpPr txBox="1">
            <a:spLocks/>
          </p:cNvSpPr>
          <p:nvPr/>
        </p:nvSpPr>
        <p:spPr>
          <a:xfrm>
            <a:off x="155575" y="2002104"/>
            <a:ext cx="4763968" cy="264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A66266AA-9A26-974E-8CBD-E8649C76D566}"/>
              </a:ext>
            </a:extLst>
          </p:cNvPr>
          <p:cNvSpPr txBox="1">
            <a:spLocks/>
          </p:cNvSpPr>
          <p:nvPr/>
        </p:nvSpPr>
        <p:spPr>
          <a:xfrm>
            <a:off x="155575" y="2610301"/>
            <a:ext cx="4587875" cy="325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ckBone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модифицированная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xception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network c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заменой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части слоев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maxpooling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DWConv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convolution c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шагом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Также AS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PP 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используется с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DWConv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246135-B4F4-F347-B29A-7B148817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54" y="2610301"/>
            <a:ext cx="6582064" cy="4085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222370" y="1196791"/>
            <a:ext cx="11546347" cy="131781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387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3593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Задача семантической сегментации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компьютерного зрения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3.1.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1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4" y="3356264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5943601" y="3356264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08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13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семантической сегментации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1313922"/>
            <a:ext cx="11300881" cy="4715632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Семантическая сегментация = это </a:t>
            </a:r>
            <a:r>
              <a:rPr lang="ru-RU" sz="2400" dirty="0" err="1">
                <a:solidFill>
                  <a:schemeClr val="bg1"/>
                </a:solidFill>
              </a:rPr>
              <a:t>попиксельная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многоклассовая</a:t>
            </a:r>
            <a:r>
              <a:rPr lang="ru-RU" sz="2400" dirty="0">
                <a:solidFill>
                  <a:schemeClr val="bg1"/>
                </a:solidFill>
              </a:rPr>
              <a:t> классификация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Выделению подлежат классы объектов, а не отдельные экземпляры.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475" y="3091548"/>
            <a:ext cx="4026780" cy="3359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DCE3D6-5632-EA1E-8DAC-BCD41D285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43" r="24631"/>
          <a:stretch/>
        </p:blipFill>
        <p:spPr>
          <a:xfrm>
            <a:off x="344692" y="3122456"/>
            <a:ext cx="3971571" cy="3359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45886080-AD16-3E6B-63C4-03D996577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4" t="10393" r="24352"/>
          <a:stretch/>
        </p:blipFill>
        <p:spPr bwMode="auto">
          <a:xfrm>
            <a:off x="4635146" y="3122456"/>
            <a:ext cx="2820018" cy="33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26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9" y="1605395"/>
                <a:ext cx="6738856" cy="35776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9" y="1605395"/>
                <a:ext cx="6738856" cy="3577602"/>
              </a:xfrm>
              <a:blipFill>
                <a:blip r:embed="rId2"/>
                <a:stretch>
                  <a:fillRect l="-1130" t="-10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741" y="1715767"/>
            <a:ext cx="3982059" cy="4402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E188C1D-F585-E021-CDF9-1D82BF5247A5}"/>
              </a:ext>
            </a:extLst>
          </p:cNvPr>
          <p:cNvSpPr/>
          <p:nvPr/>
        </p:nvSpPr>
        <p:spPr>
          <a:xfrm>
            <a:off x="745344" y="4942612"/>
            <a:ext cx="5586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Обратите внимание </a:t>
            </a:r>
            <a:r>
              <a:rPr lang="en-US" sz="2000" i="1" dirty="0">
                <a:solidFill>
                  <a:schemeClr val="bg1"/>
                </a:solidFill>
              </a:rPr>
              <a:t>Dice </a:t>
            </a:r>
            <a:r>
              <a:rPr lang="ru-RU" sz="2000" i="1" dirty="0">
                <a:solidFill>
                  <a:schemeClr val="bg1"/>
                </a:solidFill>
              </a:rPr>
              <a:t>после </a:t>
            </a:r>
            <a:r>
              <a:rPr lang="en-US" sz="2000" i="1" dirty="0">
                <a:solidFill>
                  <a:schemeClr val="bg1"/>
                </a:solidFill>
              </a:rPr>
              <a:t>Sigmoid/</a:t>
            </a:r>
            <a:r>
              <a:rPr lang="en-US" sz="2000" i="1" dirty="0" err="1">
                <a:solidFill>
                  <a:schemeClr val="bg1"/>
                </a:solidFill>
              </a:rPr>
              <a:t>softmax</a:t>
            </a:r>
            <a:endParaRPr lang="ru-RU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42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13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функции потерь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1313922"/>
            <a:ext cx="11300881" cy="47156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Несбалансированные классы.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</a:rPr>
              <a:t>Объекты разных масштабов.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</a:rPr>
              <a:t>Фон может быть фактором дисбаланса.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889" y="3588633"/>
            <a:ext cx="3653994" cy="3048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256374" y="1363368"/>
            <a:ext cx="11188699" cy="210331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280658" y="3794146"/>
                <a:ext cx="7351703" cy="3184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7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Справочно</a:t>
                </a:r>
                <a:r>
                  <a:rPr kumimoji="0" lang="ru-RU" sz="17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часто выборка не сбалансирована  - тогда следует </a:t>
                </a:r>
                <a:br>
                  <a:rPr kumimoji="0" lang="ru-RU" sz="17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использовать соответствующие подходы компенсации дисбаланса:</a:t>
                </a:r>
              </a:p>
              <a:p>
                <a:pPr marL="542925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Взвешенная кросс-энтропия</a:t>
                </a:r>
                <a:endPara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314325" marR="0" lvl="1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7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ru-RU" sz="17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17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i</m:t>
                        </m:r>
                      </m:sub>
                    </m:sSub>
                    <m: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r>
                      <m:rPr>
                        <m:sty m:val="p"/>
                      </m:rP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w</m:t>
                    </m:r>
                    <m:sSub>
                      <m:sSubPr>
                        <m:ctrlPr>
                          <a:rPr kumimoji="0" lang="en-US" sz="17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7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17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i</m:t>
                        </m:r>
                      </m:sub>
                    </m:sSub>
                    <m:func>
                      <m:funcPr>
                        <m:ctrlPr>
                          <a:rPr kumimoji="0" lang="en-US" sz="17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17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kumimoji="0" lang="en-US" sz="17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en-US" sz="17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17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sz="17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i</m:t>
                            </m:r>
                          </m:sub>
                        </m:sSub>
                      </m:e>
                    </m:func>
                    <m: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−(1−</m:t>
                    </m:r>
                    <m:sSub>
                      <m:sSubPr>
                        <m:ctrlPr>
                          <a:rPr kumimoji="0" lang="en-US" sz="17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7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17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i</m:t>
                        </m:r>
                      </m:sub>
                    </m:sSub>
                    <m: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  <m:func>
                      <m:funcPr>
                        <m:ctrlPr>
                          <a:rPr kumimoji="0" lang="en-US" sz="17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17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kumimoji="0" lang="en-US" sz="1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7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7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0" lang="en-US" sz="17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7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y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0" lang="en-US" sz="17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kumimoji="0" lang="ru-RU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000125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Вес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w</m:t>
                    </m:r>
                    <m: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ru-RU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выбирается обратно пропорционально относительному объему класса 1. </a:t>
                </a:r>
              </a:p>
              <a:p>
                <a:pPr marL="542925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Многоклассовая</a:t>
                </a:r>
                <a:r>
                  <a:rPr kumimoji="0" lang="ru-RU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фокальная функция потерь</a:t>
                </a:r>
                <a:endPara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314325" marR="0" lvl="1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i</m:t>
                          </m:r>
                        </m:sub>
                      </m:sSub>
                      <m:r>
                        <a:rPr kumimoji="0" lang="en-US" sz="1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sz="1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</m:t>
                          </m:r>
                          <m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</m:t>
                          </m:r>
                          <m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1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17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US" sz="17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US" sz="1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17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17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700" b="0" i="0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kumimoji="0" lang="en-US" sz="17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17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y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700" b="0" i="0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ic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0" lang="en-US" sz="17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γ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sz="1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17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US" sz="17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ic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sz="1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17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0" lang="en-US" sz="17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sz="17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7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y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en-US" sz="17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ic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kumimoji="0" lang="ru-RU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314325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Параметр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ru-RU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α</m:t>
                    </m:r>
                    <m: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ru-RU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и</m:t>
                    </m:r>
                    <m: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γ</m:t>
                    </m:r>
                  </m:oMath>
                </a14:m>
                <a:r>
                  <a:rPr kumimoji="0" 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выбираются обратно пропорционально объему класса.</a:t>
                </a:r>
              </a:p>
              <a:p>
                <a:pPr marL="314325" marR="0" lvl="1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58" y="3794146"/>
                <a:ext cx="7351703" cy="3184205"/>
              </a:xfrm>
              <a:prstGeom prst="rect">
                <a:avLst/>
              </a:prstGeom>
              <a:blipFill>
                <a:blip r:embed="rId3"/>
                <a:stretch>
                  <a:fillRect l="-498" t="-5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4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8" y="1605395"/>
                <a:ext cx="11034631" cy="326516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Возможны несколько типов функций потерь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Попиксельная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классификация (напр. кросс-энтропия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𝑤h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  <m:r>
                                        <a:rPr lang="en-US" sz="2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𝑤h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8" y="1605395"/>
                <a:ext cx="11034631" cy="3265169"/>
              </a:xfrm>
              <a:blipFill>
                <a:blip r:embed="rId2"/>
                <a:stretch>
                  <a:fillRect l="-690" t="-7752" b="-69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348" y="3774716"/>
            <a:ext cx="6171467" cy="2813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287CE6-C950-A529-12CD-D33AB57CBFB4}"/>
              </a:ext>
            </a:extLst>
          </p:cNvPr>
          <p:cNvSpPr txBox="1"/>
          <p:nvPr/>
        </p:nvSpPr>
        <p:spPr>
          <a:xfrm>
            <a:off x="392641" y="4283109"/>
            <a:ext cx="41708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Обратите внимание маска для семантической сегментации имеет смысл аналогичный двухмерному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кодированию.</a:t>
            </a:r>
          </a:p>
        </p:txBody>
      </p:sp>
    </p:spTree>
    <p:extLst>
      <p:ext uri="{BB962C8B-B14F-4D97-AF65-F5344CB8AC3E}">
        <p14:creationId xmlns:p14="http://schemas.microsoft.com/office/powerpoint/2010/main" val="59843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9" y="1605395"/>
                <a:ext cx="6738856" cy="35776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9" y="1605395"/>
                <a:ext cx="6738856" cy="3577602"/>
              </a:xfrm>
              <a:blipFill>
                <a:blip r:embed="rId2"/>
                <a:stretch>
                  <a:fillRect l="-1130" t="-10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741" y="1715767"/>
            <a:ext cx="3982059" cy="4402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E188C1D-F585-E021-CDF9-1D82BF5247A5}"/>
              </a:ext>
            </a:extLst>
          </p:cNvPr>
          <p:cNvSpPr/>
          <p:nvPr/>
        </p:nvSpPr>
        <p:spPr>
          <a:xfrm>
            <a:off x="745344" y="4942612"/>
            <a:ext cx="5586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Обратите внимание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Dice </a:t>
            </a: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после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Sigmoid/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softmax</a:t>
            </a:r>
            <a:endParaRPr kumimoji="0" lang="ru-RU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17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9" y="1605395"/>
                <a:ext cx="6738856" cy="4862080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Возможны несколько типов функций потерь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Попиксельная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классификация (напр. кросс-энтропия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𝑤h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  <m:r>
                                        <a:rPr lang="en-US" sz="2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𝑤h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Геометрическая оценка площади классов, например,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Геометрическая оценка только  по границам классов (например, расстояние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Хаусдорфа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lim>
                                  </m:limLow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9" y="1605395"/>
                <a:ext cx="6738856" cy="4862080"/>
              </a:xfrm>
              <a:blipFill>
                <a:blip r:embed="rId2"/>
                <a:stretch>
                  <a:fillRect l="-565" t="-52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5" y="1675003"/>
            <a:ext cx="4582577" cy="2088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28" y="3833437"/>
            <a:ext cx="2317172" cy="25616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6907399" y="1603133"/>
            <a:ext cx="4748689" cy="22151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052954" y="3818241"/>
            <a:ext cx="2963057" cy="266216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7975" y="6395045"/>
            <a:ext cx="12046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Можно выделить границы объекты, а можно весь объект  – функции потерь должны быть разные.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E188C1D-F585-E021-CDF9-1D82BF5247A5}"/>
              </a:ext>
            </a:extLst>
          </p:cNvPr>
          <p:cNvSpPr/>
          <p:nvPr/>
        </p:nvSpPr>
        <p:spPr>
          <a:xfrm>
            <a:off x="745344" y="4942612"/>
            <a:ext cx="5586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Обратите внимание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Dice </a:t>
            </a: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после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Sigmoid/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softmax</a:t>
            </a:r>
            <a:endParaRPr kumimoji="0" lang="ru-RU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89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38613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Методы повышающей интерполяции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</p:spPr>
            <p:txBody>
              <a:bodyPr>
                <a:normAutofit/>
              </a:bodyPr>
              <a:lstStyle/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ближайших соседей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д</m:t>
                    </m:r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л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я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𝑖𝑗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гвоздя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𝑜𝑟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0;</m:t>
                    </m:r>
                  </m:oMath>
                </a14:m>
                <a:endParaRPr lang="en-US" sz="2400" b="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билинейной интерполяции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бикубической интерполяции.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низкочастотной фильтрации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(или например,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Ланцоша</a:t>
                </a:r>
                <a:r>
                  <a:rPr lang="ru-RU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  <a:blipFill>
                <a:blip r:embed="rId2"/>
                <a:stretch>
                  <a:fillRect l="-288" t="-8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23440" y="2078182"/>
            <a:ext cx="5780808" cy="39275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4" y="3371666"/>
            <a:ext cx="11064875" cy="24772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164" y="1178236"/>
            <a:ext cx="3902850" cy="132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Билинейная интерполяция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utoShape 4" descr="image-5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/>
          <a:srcRect l="10096" r="65747" b="59578"/>
          <a:stretch/>
        </p:blipFill>
        <p:spPr>
          <a:xfrm>
            <a:off x="612775" y="1074738"/>
            <a:ext cx="3558533" cy="310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EA747A-5992-F4E4-6385-67776442D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38" r="12185" b="50709"/>
          <a:stretch/>
        </p:blipFill>
        <p:spPr>
          <a:xfrm>
            <a:off x="4483881" y="2270589"/>
            <a:ext cx="7363079" cy="3392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C7B6A4-19EC-0D4A-8FE6-05DFE43A14AD}"/>
              </a:ext>
            </a:extLst>
          </p:cNvPr>
          <p:cNvSpPr txBox="1"/>
          <p:nvPr/>
        </p:nvSpPr>
        <p:spPr>
          <a:xfrm>
            <a:off x="4900774" y="1294544"/>
            <a:ext cx="694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Линейная интерполяция – это просто новое значение на линии между двумя точками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1013BC-2798-84AE-B2AA-B11E2077B2C3}"/>
              </a:ext>
            </a:extLst>
          </p:cNvPr>
          <p:cNvSpPr txBox="1"/>
          <p:nvPr/>
        </p:nvSpPr>
        <p:spPr>
          <a:xfrm>
            <a:off x="4570289" y="5846544"/>
            <a:ext cx="694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БиЛинейная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интерполяция – это просто набор новых значений на на четырехугольнике  образованном существующими точками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EBECB4D-1F41-8241-3AE6-EF3B8F1A0D61}"/>
              </a:ext>
            </a:extLst>
          </p:cNvPr>
          <p:cNvSpPr/>
          <p:nvPr/>
        </p:nvSpPr>
        <p:spPr>
          <a:xfrm>
            <a:off x="4483881" y="5039475"/>
            <a:ext cx="1298852" cy="33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F98E03-7E12-D5B3-35F0-92932DB0169C}"/>
              </a:ext>
            </a:extLst>
          </p:cNvPr>
          <p:cNvSpPr/>
          <p:nvPr/>
        </p:nvSpPr>
        <p:spPr>
          <a:xfrm>
            <a:off x="4488097" y="2371682"/>
            <a:ext cx="1298852" cy="33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A98D21F-2DCD-9F4C-CEFD-CE9780FDD0CB}"/>
              </a:ext>
            </a:extLst>
          </p:cNvPr>
          <p:cNvSpPr/>
          <p:nvPr/>
        </p:nvSpPr>
        <p:spPr>
          <a:xfrm>
            <a:off x="3834455" y="1812289"/>
            <a:ext cx="336853" cy="2163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6BAF138-8B30-BC1F-CBC2-10FA182A10E2}"/>
              </a:ext>
            </a:extLst>
          </p:cNvPr>
          <p:cNvSpPr/>
          <p:nvPr/>
        </p:nvSpPr>
        <p:spPr>
          <a:xfrm>
            <a:off x="10396324" y="2270589"/>
            <a:ext cx="1298851" cy="776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3F8044E-5503-E2EF-0558-F1F62C038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96" r="12185" b="93927"/>
          <a:stretch/>
        </p:blipFill>
        <p:spPr>
          <a:xfrm>
            <a:off x="4787306" y="2264507"/>
            <a:ext cx="6749266" cy="4179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4A356C9-102E-1BBC-2914-ADCCFF195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99" t="38155" r="56894" b="55615"/>
          <a:stretch/>
        </p:blipFill>
        <p:spPr>
          <a:xfrm>
            <a:off x="6168075" y="5234089"/>
            <a:ext cx="3730066" cy="4287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6634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Билинейная интерполяция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utoShape 4" descr="image-5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/>
          <a:srcRect t="46735"/>
          <a:stretch/>
        </p:blipFill>
        <p:spPr>
          <a:xfrm>
            <a:off x="1069975" y="3647326"/>
            <a:ext cx="10283825" cy="2860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CBDF5F-8F3F-B44F-CB3C-3314CAE3B322}"/>
              </a:ext>
            </a:extLst>
          </p:cNvPr>
          <p:cNvSpPr txBox="1"/>
          <p:nvPr/>
        </p:nvSpPr>
        <p:spPr>
          <a:xfrm>
            <a:off x="1222375" y="1219200"/>
            <a:ext cx="101314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практике как правило считается, что старые значения пикселей будут в углах интерполируемого квадрата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Можно взять 4 точки и провести линии между ними.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Затем на этих линиях отложить новые точки.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Затем для этих новых точек провести промежуточные линии внутри образовавшегося четырехугольника.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Таким образом можно провести интерполяцию в несколько раз.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интерполяция может быть не только повышающей, но и понижающей разрешение.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0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3769"/>
            <a:ext cx="10697308" cy="106942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Транспонированная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произведение</a:t>
                </a:r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b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соответствующих матриц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Обратная 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</a:t>
                </a:r>
              </a:p>
              <a:p>
                <a:pPr marL="623888" indent="7112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 с шагом</a:t>
                </a:r>
                <a:b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позволяет расширить результат</a:t>
                </a:r>
              </a:p>
              <a:p>
                <a:pPr lvl="1"/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На практике операцию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можно опустить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  <a:blipFill>
                <a:blip r:embed="rId2"/>
                <a:stretch>
                  <a:fillRect l="-1896" t="-1972" b="-2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2"/>
          <p:cNvSpPr txBox="1">
            <a:spLocks/>
          </p:cNvSpPr>
          <p:nvPr/>
        </p:nvSpPr>
        <p:spPr>
          <a:xfrm>
            <a:off x="4349808" y="3657925"/>
            <a:ext cx="6482697" cy="3119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360" y="1367386"/>
            <a:ext cx="6195528" cy="3730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317500" y="4438649"/>
            <a:ext cx="5911849" cy="168197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110992" y="5290825"/>
            <a:ext cx="32191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Для повышения размерности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транспонированная свертка</a:t>
            </a:r>
            <a:b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должна быть с шагом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&gt;1</a:t>
            </a:r>
            <a:endParaRPr kumimoji="0" lang="ru-RU" sz="1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260" y="3261560"/>
            <a:ext cx="6021153" cy="187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3769"/>
            <a:ext cx="10697308" cy="106942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Транспонированная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произведение</a:t>
                </a:r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b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соответствующих матриц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Обратная 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</a:t>
                </a:r>
              </a:p>
              <a:p>
                <a:pPr marL="623888" indent="7112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 с шагом</a:t>
                </a:r>
                <a:b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позволяет расширить результат</a:t>
                </a:r>
              </a:p>
              <a:p>
                <a:pPr lvl="1"/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На практике операцию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можно опустить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  <a:blipFill>
                <a:blip r:embed="rId2"/>
                <a:stretch>
                  <a:fillRect l="-1896" t="-1972" b="-2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2"/>
          <p:cNvSpPr txBox="1">
            <a:spLocks/>
          </p:cNvSpPr>
          <p:nvPr/>
        </p:nvSpPr>
        <p:spPr>
          <a:xfrm>
            <a:off x="4349808" y="3657925"/>
            <a:ext cx="6482697" cy="3119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360" y="1367386"/>
            <a:ext cx="6195528" cy="3730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317500" y="4438649"/>
            <a:ext cx="5911849" cy="168197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110992" y="5290825"/>
            <a:ext cx="32191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Для повышения размерности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транспонированная свертка</a:t>
            </a:r>
            <a:b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должна быть с шагом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&gt;1</a:t>
            </a:r>
            <a:endParaRPr kumimoji="0" lang="ru-RU" sz="1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260" y="3261560"/>
            <a:ext cx="6021153" cy="1870980"/>
          </a:xfrm>
          <a:prstGeom prst="rect">
            <a:avLst/>
          </a:prstGeom>
        </p:spPr>
      </p:pic>
      <p:pic>
        <p:nvPicPr>
          <p:cNvPr id="1026" name="Picture 2" descr="Лекция 7. Сегментация и детекция Что такое задача сегментации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29" y="380294"/>
            <a:ext cx="11231880" cy="621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0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8066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Свертка высокого разрешения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333192"/>
            <a:ext cx="11557000" cy="14004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основе техники идея перемешивания карт признаков </a:t>
            </a:r>
            <a:r>
              <a:rPr lang="en-US" sz="2200" dirty="0">
                <a:solidFill>
                  <a:schemeClr val="bg1"/>
                </a:solidFill>
              </a:rPr>
              <a:t>(shuffle pixels)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Свертка выполняется в два этапа.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Необходимое число карт признаков генерируется свертками 1</a:t>
            </a:r>
            <a:r>
              <a:rPr lang="ru-RU" sz="2200" i="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×1.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Дальше из карт признаков  собирается итоговое изображение.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89" t="1" r="-612" b="-1296"/>
          <a:stretch/>
        </p:blipFill>
        <p:spPr>
          <a:xfrm>
            <a:off x="5105400" y="2654685"/>
            <a:ext cx="6448426" cy="39024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77800" y="1333192"/>
            <a:ext cx="8813800" cy="4194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27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9" y="1605395"/>
                <a:ext cx="6738856" cy="4862080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Возможны несколько типов функций потерь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Попиксельная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классификация (напр. кросс-энтропия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𝑤h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  <m:r>
                                        <a:rPr lang="en-US" sz="2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𝑤h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Геометрическая оценка площади классов, например,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Геометрическая оценка только  по границам классов (например, расстояние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Хаусдорфа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lim>
                                  </m:limLow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9" y="1605395"/>
                <a:ext cx="6738856" cy="4862080"/>
              </a:xfrm>
              <a:blipFill>
                <a:blip r:embed="rId2"/>
                <a:stretch>
                  <a:fillRect l="-565" t="-52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5" y="1675003"/>
            <a:ext cx="4582577" cy="2088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28" y="3833437"/>
            <a:ext cx="2317172" cy="25616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6907399" y="1603133"/>
            <a:ext cx="4748689" cy="22151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052954" y="3818241"/>
            <a:ext cx="2963057" cy="266216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07975" y="6395045"/>
            <a:ext cx="12046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E188C1D-F585-E021-CDF9-1D82BF5247A5}"/>
              </a:ext>
            </a:extLst>
          </p:cNvPr>
          <p:cNvSpPr/>
          <p:nvPr/>
        </p:nvSpPr>
        <p:spPr>
          <a:xfrm>
            <a:off x="745344" y="4942612"/>
            <a:ext cx="5586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Обратите внимание </a:t>
            </a:r>
            <a:r>
              <a:rPr lang="en-US" sz="2000" i="1" dirty="0">
                <a:solidFill>
                  <a:schemeClr val="bg1"/>
                </a:solidFill>
              </a:rPr>
              <a:t>Dice </a:t>
            </a:r>
            <a:r>
              <a:rPr lang="ru-RU" sz="2000" i="1" dirty="0">
                <a:solidFill>
                  <a:schemeClr val="bg1"/>
                </a:solidFill>
              </a:rPr>
              <a:t>после </a:t>
            </a:r>
            <a:r>
              <a:rPr lang="en-US" sz="2000" i="1" dirty="0">
                <a:solidFill>
                  <a:schemeClr val="bg1"/>
                </a:solidFill>
              </a:rPr>
              <a:t>Sigmoid/</a:t>
            </a:r>
            <a:r>
              <a:rPr lang="en-US" sz="2000" i="1" dirty="0" err="1">
                <a:solidFill>
                  <a:schemeClr val="bg1"/>
                </a:solidFill>
              </a:rPr>
              <a:t>softmax</a:t>
            </a:r>
            <a:endParaRPr lang="ru-RU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18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8066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Свертка высокого разрешения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333192"/>
            <a:ext cx="11557000" cy="14004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основе техники идея перемешивания карт признаков </a:t>
            </a:r>
            <a:r>
              <a:rPr lang="en-US" sz="2200" dirty="0">
                <a:solidFill>
                  <a:schemeClr val="bg1"/>
                </a:solidFill>
              </a:rPr>
              <a:t>(shuffle pixels)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Свертка выполняется в два этапа.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Необходимое число карт признаков генерируется свертками 1</a:t>
            </a:r>
            <a:r>
              <a:rPr lang="ru-RU" sz="2200" i="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×1.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Дальше из карт признаков  собирается итоговое изображение.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89" t="1" r="-612" b="-1296"/>
          <a:stretch/>
        </p:blipFill>
        <p:spPr>
          <a:xfrm>
            <a:off x="5105400" y="2654685"/>
            <a:ext cx="6448426" cy="39024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77800" y="1333192"/>
            <a:ext cx="8813800" cy="4194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85" y="1170061"/>
            <a:ext cx="9411768" cy="56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6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6101" y="95723"/>
            <a:ext cx="10515600" cy="1092124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Задача сегментации – </a:t>
            </a:r>
            <a:r>
              <a:rPr lang="en-US" sz="4800" b="1" dirty="0">
                <a:solidFill>
                  <a:schemeClr val="bg1"/>
                </a:solidFill>
              </a:rPr>
              <a:t>deep learning FCN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4641" y="1187847"/>
            <a:ext cx="11678520" cy="525105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z="2400" b="1" u="sng" dirty="0">
                <a:solidFill>
                  <a:schemeClr val="bg1"/>
                </a:solidFill>
              </a:rPr>
              <a:t>Идея </a:t>
            </a:r>
            <a:r>
              <a:rPr lang="en-US" sz="2400" b="1" u="sng" dirty="0">
                <a:solidFill>
                  <a:schemeClr val="bg1"/>
                </a:solidFill>
              </a:rPr>
              <a:t>FCN – </a:t>
            </a:r>
            <a:r>
              <a:rPr lang="ru-RU" sz="2400" b="1" u="sng" dirty="0">
                <a:solidFill>
                  <a:schemeClr val="bg1"/>
                </a:solidFill>
              </a:rPr>
              <a:t>замена классифицирующего головного слоя на </a:t>
            </a:r>
            <a:br>
              <a:rPr lang="ru-RU" sz="2400" b="1" u="sng" dirty="0">
                <a:solidFill>
                  <a:schemeClr val="bg1"/>
                </a:solidFill>
              </a:rPr>
            </a:br>
            <a:r>
              <a:rPr lang="ru-RU" sz="2400" b="1" u="sng" dirty="0">
                <a:solidFill>
                  <a:schemeClr val="bg1"/>
                </a:solidFill>
              </a:rPr>
              <a:t>расширение результата до размера входного слоя</a:t>
            </a:r>
            <a:endParaRPr lang="ru-RU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Полностью </a:t>
            </a:r>
            <a:r>
              <a:rPr lang="ru-RU" sz="2200" dirty="0" err="1">
                <a:solidFill>
                  <a:schemeClr val="bg1"/>
                </a:solidFill>
              </a:rPr>
              <a:t>сверточная</a:t>
            </a:r>
            <a:r>
              <a:rPr lang="ru-RU" sz="2200" dirty="0">
                <a:solidFill>
                  <a:schemeClr val="bg1"/>
                </a:solidFill>
              </a:rPr>
              <a:t> сеть. 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Используется кодировщик </a:t>
            </a:r>
            <a:r>
              <a:rPr lang="ru-RU" sz="2200" dirty="0" err="1">
                <a:solidFill>
                  <a:schemeClr val="bg1"/>
                </a:solidFill>
              </a:rPr>
              <a:t>предобученной</a:t>
            </a:r>
            <a:r>
              <a:rPr lang="ru-RU" sz="2200" dirty="0">
                <a:solidFill>
                  <a:schemeClr val="bg1"/>
                </a:solidFill>
              </a:rPr>
              <a:t> сети классификатор 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Головня часть – также сверточные слои.</a:t>
            </a: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Выход последней карты признаков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 err="1">
                <a:solidFill>
                  <a:schemeClr val="bg1"/>
                </a:solidFill>
              </a:rPr>
              <a:t>передискретизируются</a:t>
            </a:r>
            <a:r>
              <a:rPr lang="ru-RU" sz="2200" dirty="0">
                <a:solidFill>
                  <a:schemeClr val="bg1"/>
                </a:solidFill>
              </a:rPr>
              <a:t> в размер изображения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Для каждого пикселя выбирается значение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с максимальным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chemeClr val="bg1"/>
                </a:solidFill>
              </a:rPr>
              <a:t>Остальные значения – нули.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chemeClr val="bg1"/>
                </a:solidFill>
              </a:rPr>
              <a:t>Принцип аналогичный </a:t>
            </a:r>
            <a:r>
              <a:rPr lang="en-US" sz="1800" dirty="0">
                <a:solidFill>
                  <a:schemeClr val="bg1"/>
                </a:solidFill>
              </a:rPr>
              <a:t>one</a:t>
            </a:r>
            <a:r>
              <a:rPr lang="ru-RU" sz="1800" dirty="0">
                <a:solidFill>
                  <a:schemeClr val="bg1"/>
                </a:solidFill>
              </a:rPr>
              <a:t>-</a:t>
            </a:r>
            <a:r>
              <a:rPr lang="en-US" sz="1800" dirty="0">
                <a:solidFill>
                  <a:schemeClr val="bg1"/>
                </a:solidFill>
              </a:rPr>
              <a:t>hot-encoding</a:t>
            </a:r>
            <a:endParaRPr lang="ru-RU" sz="1800" dirty="0">
              <a:solidFill>
                <a:schemeClr val="bg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944" y="2657091"/>
            <a:ext cx="5442217" cy="40004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90144" y="1150799"/>
            <a:ext cx="8571845" cy="80862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92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Архитектура сегментации </a:t>
            </a:r>
            <a:r>
              <a:rPr lang="en-US" sz="4800" b="1" dirty="0" err="1">
                <a:solidFill>
                  <a:schemeClr val="bg1"/>
                </a:solidFill>
              </a:rPr>
              <a:t>DeconvNet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64022" y="1152075"/>
            <a:ext cx="10960693" cy="214772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использование подхода </a:t>
            </a: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-декодер для получения выходной карты признаков.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Увеличение размеров карт при помощи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 (обратный </a:t>
            </a:r>
            <a:r>
              <a:rPr lang="ru-RU" dirty="0" err="1">
                <a:solidFill>
                  <a:schemeClr val="bg1"/>
                </a:solidFill>
              </a:rPr>
              <a:t>пулинг</a:t>
            </a:r>
            <a:r>
              <a:rPr lang="ru-RU" dirty="0">
                <a:solidFill>
                  <a:schemeClr val="bg1"/>
                </a:solidFill>
              </a:rPr>
              <a:t>)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 smtClean="0">
                <a:solidFill>
                  <a:schemeClr val="bg1"/>
                </a:solidFill>
              </a:rPr>
              <a:t>Свертки </a:t>
            </a:r>
            <a:r>
              <a:rPr lang="ru-RU" dirty="0">
                <a:solidFill>
                  <a:schemeClr val="bg1"/>
                </a:solidFill>
              </a:rPr>
              <a:t>после </a:t>
            </a: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с</a:t>
            </a:r>
            <a:r>
              <a:rPr lang="ru-RU" dirty="0">
                <a:solidFill>
                  <a:schemeClr val="bg1"/>
                </a:solidFill>
              </a:rPr>
              <a:t>сглаживание эффекта </a:t>
            </a: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Сегментация путем межканальной классификации по пикселям.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159896" y="3299804"/>
            <a:ext cx="6636348" cy="33113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564022" y="1152075"/>
            <a:ext cx="10366049" cy="7217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AutoShape 2" descr="Review: DeconvNet — Unpooling Layer (Semantic Segmentation) | by Sik-Ho  Tsang | Towards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61048"/>
            <a:ext cx="5088295" cy="1728192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695400" y="5740501"/>
            <a:ext cx="2748324" cy="1116734"/>
            <a:chOff x="8226469" y="4635173"/>
            <a:chExt cx="1937342" cy="720186"/>
          </a:xfrm>
        </p:grpSpPr>
        <p:sp>
          <p:nvSpPr>
            <p:cNvPr id="10" name="Freeform 234">
              <a:extLst>
                <a:ext uri="{FF2B5EF4-FFF2-40B4-BE49-F238E27FC236}">
                  <a16:creationId xmlns:a16="http://schemas.microsoft.com/office/drawing/2014/main" id="{0529B9BF-F207-4F80-88CE-781A963ABD6A}"/>
                </a:ext>
              </a:extLst>
            </p:cNvPr>
            <p:cNvSpPr>
              <a:spLocks/>
            </p:cNvSpPr>
            <p:nvPr/>
          </p:nvSpPr>
          <p:spPr bwMode="auto">
            <a:xfrm rot="735370">
              <a:off x="9789146" y="5014502"/>
              <a:ext cx="103188" cy="68263"/>
            </a:xfrm>
            <a:custGeom>
              <a:avLst/>
              <a:gdLst>
                <a:gd name="T0" fmla="*/ 0 w 65"/>
                <a:gd name="T1" fmla="*/ 0 h 43"/>
                <a:gd name="T2" fmla="*/ 65 w 65"/>
                <a:gd name="T3" fmla="*/ 21 h 43"/>
                <a:gd name="T4" fmla="*/ 0 w 65"/>
                <a:gd name="T5" fmla="*/ 43 h 43"/>
                <a:gd name="T6" fmla="*/ 0 w 65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43">
                  <a:moveTo>
                    <a:pt x="0" y="0"/>
                  </a:moveTo>
                  <a:lnTo>
                    <a:pt x="65" y="21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2B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  <p:sp>
          <p:nvSpPr>
            <p:cNvPr id="11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4924" y="5155882"/>
              <a:ext cx="577485" cy="45719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2" name="Freeform 263">
              <a:extLst>
                <a:ext uri="{FF2B5EF4-FFF2-40B4-BE49-F238E27FC236}">
                  <a16:creationId xmlns:a16="http://schemas.microsoft.com/office/drawing/2014/main" id="{F38D6F4A-2774-48D3-BD8F-A47C7CC4B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272" y="4635173"/>
              <a:ext cx="280448" cy="478164"/>
            </a:xfrm>
            <a:custGeom>
              <a:avLst/>
              <a:gdLst>
                <a:gd name="T0" fmla="*/ 0 w 400"/>
                <a:gd name="T1" fmla="*/ 227 h 682"/>
                <a:gd name="T2" fmla="*/ 0 w 400"/>
                <a:gd name="T3" fmla="*/ 682 h 682"/>
                <a:gd name="T4" fmla="*/ 400 w 400"/>
                <a:gd name="T5" fmla="*/ 451 h 682"/>
                <a:gd name="T6" fmla="*/ 398 w 400"/>
                <a:gd name="T7" fmla="*/ 0 h 682"/>
                <a:gd name="T8" fmla="*/ 0 w 400"/>
                <a:gd name="T9" fmla="*/ 227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82">
                  <a:moveTo>
                    <a:pt x="0" y="227"/>
                  </a:moveTo>
                  <a:lnTo>
                    <a:pt x="0" y="682"/>
                  </a:lnTo>
                  <a:lnTo>
                    <a:pt x="400" y="451"/>
                  </a:lnTo>
                  <a:lnTo>
                    <a:pt x="398" y="0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CCD2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3" name="Line 265">
              <a:extLst>
                <a:ext uri="{FF2B5EF4-FFF2-40B4-BE49-F238E27FC236}">
                  <a16:creationId xmlns:a16="http://schemas.microsoft.com/office/drawing/2014/main" id="{2D0D045B-047A-4F40-A249-33AE2D0D62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68094" y="4714399"/>
              <a:ext cx="0" cy="314102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4" name="Line 266">
              <a:extLst>
                <a:ext uri="{FF2B5EF4-FFF2-40B4-BE49-F238E27FC236}">
                  <a16:creationId xmlns:a16="http://schemas.microsoft.com/office/drawing/2014/main" id="{6148A561-4AC5-4B42-B464-E3F4B22ACB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29272" y="4791522"/>
              <a:ext cx="281850" cy="162660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5" name="Freeform 299">
              <a:extLst>
                <a:ext uri="{FF2B5EF4-FFF2-40B4-BE49-F238E27FC236}">
                  <a16:creationId xmlns:a16="http://schemas.microsoft.com/office/drawing/2014/main" id="{31D95D39-2177-42C5-876B-AD2D356E04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7169" y="5111233"/>
              <a:ext cx="639422" cy="68009"/>
            </a:xfrm>
            <a:custGeom>
              <a:avLst/>
              <a:gdLst>
                <a:gd name="T0" fmla="*/ 2362 w 2426"/>
                <a:gd name="T1" fmla="*/ 245 h 259"/>
                <a:gd name="T2" fmla="*/ 2425 w 2426"/>
                <a:gd name="T3" fmla="*/ 251 h 259"/>
                <a:gd name="T4" fmla="*/ 2273 w 2426"/>
                <a:gd name="T5" fmla="*/ 244 h 259"/>
                <a:gd name="T6" fmla="*/ 2323 w 2426"/>
                <a:gd name="T7" fmla="*/ 233 h 259"/>
                <a:gd name="T8" fmla="*/ 2226 w 2426"/>
                <a:gd name="T9" fmla="*/ 239 h 259"/>
                <a:gd name="T10" fmla="*/ 2179 w 2426"/>
                <a:gd name="T11" fmla="*/ 218 h 259"/>
                <a:gd name="T12" fmla="*/ 2226 w 2426"/>
                <a:gd name="T13" fmla="*/ 239 h 259"/>
                <a:gd name="T14" fmla="*/ 2075 w 2426"/>
                <a:gd name="T15" fmla="*/ 216 h 259"/>
                <a:gd name="T16" fmla="*/ 2139 w 2426"/>
                <a:gd name="T17" fmla="*/ 222 h 259"/>
                <a:gd name="T18" fmla="*/ 1987 w 2426"/>
                <a:gd name="T19" fmla="*/ 215 h 259"/>
                <a:gd name="T20" fmla="*/ 2036 w 2426"/>
                <a:gd name="T21" fmla="*/ 204 h 259"/>
                <a:gd name="T22" fmla="*/ 1939 w 2426"/>
                <a:gd name="T23" fmla="*/ 210 h 259"/>
                <a:gd name="T24" fmla="*/ 1893 w 2426"/>
                <a:gd name="T25" fmla="*/ 190 h 259"/>
                <a:gd name="T26" fmla="*/ 1939 w 2426"/>
                <a:gd name="T27" fmla="*/ 210 h 259"/>
                <a:gd name="T28" fmla="*/ 1789 w 2426"/>
                <a:gd name="T29" fmla="*/ 187 h 259"/>
                <a:gd name="T30" fmla="*/ 1852 w 2426"/>
                <a:gd name="T31" fmla="*/ 194 h 259"/>
                <a:gd name="T32" fmla="*/ 1700 w 2426"/>
                <a:gd name="T33" fmla="*/ 186 h 259"/>
                <a:gd name="T34" fmla="*/ 1750 w 2426"/>
                <a:gd name="T35" fmla="*/ 175 h 259"/>
                <a:gd name="T36" fmla="*/ 1652 w 2426"/>
                <a:gd name="T37" fmla="*/ 182 h 259"/>
                <a:gd name="T38" fmla="*/ 1606 w 2426"/>
                <a:gd name="T39" fmla="*/ 161 h 259"/>
                <a:gd name="T40" fmla="*/ 1652 w 2426"/>
                <a:gd name="T41" fmla="*/ 182 h 259"/>
                <a:gd name="T42" fmla="*/ 1502 w 2426"/>
                <a:gd name="T43" fmla="*/ 158 h 259"/>
                <a:gd name="T44" fmla="*/ 1566 w 2426"/>
                <a:gd name="T45" fmla="*/ 165 h 259"/>
                <a:gd name="T46" fmla="*/ 1414 w 2426"/>
                <a:gd name="T47" fmla="*/ 158 h 259"/>
                <a:gd name="T48" fmla="*/ 1463 w 2426"/>
                <a:gd name="T49" fmla="*/ 146 h 259"/>
                <a:gd name="T50" fmla="*/ 1366 w 2426"/>
                <a:gd name="T51" fmla="*/ 153 h 259"/>
                <a:gd name="T52" fmla="*/ 1320 w 2426"/>
                <a:gd name="T53" fmla="*/ 132 h 259"/>
                <a:gd name="T54" fmla="*/ 1366 w 2426"/>
                <a:gd name="T55" fmla="*/ 153 h 259"/>
                <a:gd name="T56" fmla="*/ 1215 w 2426"/>
                <a:gd name="T57" fmla="*/ 130 h 259"/>
                <a:gd name="T58" fmla="*/ 1279 w 2426"/>
                <a:gd name="T59" fmla="*/ 136 h 259"/>
                <a:gd name="T60" fmla="*/ 1127 w 2426"/>
                <a:gd name="T61" fmla="*/ 129 h 259"/>
                <a:gd name="T62" fmla="*/ 1176 w 2426"/>
                <a:gd name="T63" fmla="*/ 118 h 259"/>
                <a:gd name="T64" fmla="*/ 1079 w 2426"/>
                <a:gd name="T65" fmla="*/ 124 h 259"/>
                <a:gd name="T66" fmla="*/ 1033 w 2426"/>
                <a:gd name="T67" fmla="*/ 103 h 259"/>
                <a:gd name="T68" fmla="*/ 1079 w 2426"/>
                <a:gd name="T69" fmla="*/ 124 h 259"/>
                <a:gd name="T70" fmla="*/ 929 w 2426"/>
                <a:gd name="T71" fmla="*/ 101 h 259"/>
                <a:gd name="T72" fmla="*/ 993 w 2426"/>
                <a:gd name="T73" fmla="*/ 107 h 259"/>
                <a:gd name="T74" fmla="*/ 841 w 2426"/>
                <a:gd name="T75" fmla="*/ 100 h 259"/>
                <a:gd name="T76" fmla="*/ 890 w 2426"/>
                <a:gd name="T77" fmla="*/ 89 h 259"/>
                <a:gd name="T78" fmla="*/ 793 w 2426"/>
                <a:gd name="T79" fmla="*/ 95 h 259"/>
                <a:gd name="T80" fmla="*/ 747 w 2426"/>
                <a:gd name="T81" fmla="*/ 74 h 259"/>
                <a:gd name="T82" fmla="*/ 793 w 2426"/>
                <a:gd name="T83" fmla="*/ 95 h 259"/>
                <a:gd name="T84" fmla="*/ 642 w 2426"/>
                <a:gd name="T85" fmla="*/ 72 h 259"/>
                <a:gd name="T86" fmla="*/ 706 w 2426"/>
                <a:gd name="T87" fmla="*/ 78 h 259"/>
                <a:gd name="T88" fmla="*/ 554 w 2426"/>
                <a:gd name="T89" fmla="*/ 71 h 259"/>
                <a:gd name="T90" fmla="*/ 603 w 2426"/>
                <a:gd name="T91" fmla="*/ 60 h 259"/>
                <a:gd name="T92" fmla="*/ 506 w 2426"/>
                <a:gd name="T93" fmla="*/ 66 h 259"/>
                <a:gd name="T94" fmla="*/ 460 w 2426"/>
                <a:gd name="T95" fmla="*/ 46 h 259"/>
                <a:gd name="T96" fmla="*/ 506 w 2426"/>
                <a:gd name="T97" fmla="*/ 66 h 259"/>
                <a:gd name="T98" fmla="*/ 356 w 2426"/>
                <a:gd name="T99" fmla="*/ 43 h 259"/>
                <a:gd name="T100" fmla="*/ 419 w 2426"/>
                <a:gd name="T101" fmla="*/ 50 h 259"/>
                <a:gd name="T102" fmla="*/ 267 w 2426"/>
                <a:gd name="T103" fmla="*/ 42 h 259"/>
                <a:gd name="T104" fmla="*/ 317 w 2426"/>
                <a:gd name="T105" fmla="*/ 31 h 259"/>
                <a:gd name="T106" fmla="*/ 220 w 2426"/>
                <a:gd name="T107" fmla="*/ 38 h 259"/>
                <a:gd name="T108" fmla="*/ 174 w 2426"/>
                <a:gd name="T109" fmla="*/ 17 h 259"/>
                <a:gd name="T110" fmla="*/ 220 w 2426"/>
                <a:gd name="T111" fmla="*/ 38 h 259"/>
                <a:gd name="T112" fmla="*/ 69 w 2426"/>
                <a:gd name="T113" fmla="*/ 14 h 259"/>
                <a:gd name="T114" fmla="*/ 133 w 2426"/>
                <a:gd name="T115" fmla="*/ 21 h 259"/>
                <a:gd name="T116" fmla="*/ 8 w 2426"/>
                <a:gd name="T117" fmla="*/ 16 h 259"/>
                <a:gd name="T118" fmla="*/ 30 w 2426"/>
                <a:gd name="T119" fmla="*/ 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26" h="259">
                  <a:moveTo>
                    <a:pt x="2417" y="258"/>
                  </a:moveTo>
                  <a:lnTo>
                    <a:pt x="2369" y="253"/>
                  </a:lnTo>
                  <a:cubicBezTo>
                    <a:pt x="2364" y="253"/>
                    <a:pt x="2361" y="249"/>
                    <a:pt x="2362" y="245"/>
                  </a:cubicBezTo>
                  <a:cubicBezTo>
                    <a:pt x="2362" y="240"/>
                    <a:pt x="2366" y="237"/>
                    <a:pt x="2370" y="238"/>
                  </a:cubicBezTo>
                  <a:lnTo>
                    <a:pt x="2418" y="242"/>
                  </a:lnTo>
                  <a:cubicBezTo>
                    <a:pt x="2423" y="243"/>
                    <a:pt x="2426" y="247"/>
                    <a:pt x="2425" y="251"/>
                  </a:cubicBezTo>
                  <a:cubicBezTo>
                    <a:pt x="2425" y="255"/>
                    <a:pt x="2421" y="259"/>
                    <a:pt x="2417" y="258"/>
                  </a:cubicBezTo>
                  <a:close/>
                  <a:moveTo>
                    <a:pt x="2321" y="249"/>
                  </a:moveTo>
                  <a:lnTo>
                    <a:pt x="2273" y="244"/>
                  </a:lnTo>
                  <a:cubicBezTo>
                    <a:pt x="2269" y="243"/>
                    <a:pt x="2266" y="239"/>
                    <a:pt x="2266" y="235"/>
                  </a:cubicBezTo>
                  <a:cubicBezTo>
                    <a:pt x="2267" y="231"/>
                    <a:pt x="2271" y="227"/>
                    <a:pt x="2275" y="228"/>
                  </a:cubicBezTo>
                  <a:lnTo>
                    <a:pt x="2323" y="233"/>
                  </a:lnTo>
                  <a:cubicBezTo>
                    <a:pt x="2327" y="233"/>
                    <a:pt x="2330" y="237"/>
                    <a:pt x="2330" y="241"/>
                  </a:cubicBezTo>
                  <a:cubicBezTo>
                    <a:pt x="2329" y="246"/>
                    <a:pt x="2325" y="249"/>
                    <a:pt x="2321" y="249"/>
                  </a:cubicBezTo>
                  <a:close/>
                  <a:moveTo>
                    <a:pt x="2226" y="239"/>
                  </a:moveTo>
                  <a:lnTo>
                    <a:pt x="2178" y="234"/>
                  </a:lnTo>
                  <a:cubicBezTo>
                    <a:pt x="2173" y="234"/>
                    <a:pt x="2170" y="230"/>
                    <a:pt x="2171" y="226"/>
                  </a:cubicBezTo>
                  <a:cubicBezTo>
                    <a:pt x="2171" y="221"/>
                    <a:pt x="2175" y="218"/>
                    <a:pt x="2179" y="218"/>
                  </a:cubicBezTo>
                  <a:lnTo>
                    <a:pt x="2227" y="223"/>
                  </a:lnTo>
                  <a:cubicBezTo>
                    <a:pt x="2232" y="224"/>
                    <a:pt x="2235" y="228"/>
                    <a:pt x="2234" y="232"/>
                  </a:cubicBezTo>
                  <a:cubicBezTo>
                    <a:pt x="2234" y="236"/>
                    <a:pt x="2230" y="240"/>
                    <a:pt x="2226" y="239"/>
                  </a:cubicBezTo>
                  <a:close/>
                  <a:moveTo>
                    <a:pt x="2130" y="229"/>
                  </a:moveTo>
                  <a:lnTo>
                    <a:pt x="2082" y="225"/>
                  </a:lnTo>
                  <a:cubicBezTo>
                    <a:pt x="2078" y="224"/>
                    <a:pt x="2075" y="220"/>
                    <a:pt x="2075" y="216"/>
                  </a:cubicBezTo>
                  <a:cubicBezTo>
                    <a:pt x="2076" y="212"/>
                    <a:pt x="2080" y="208"/>
                    <a:pt x="2084" y="209"/>
                  </a:cubicBezTo>
                  <a:lnTo>
                    <a:pt x="2132" y="214"/>
                  </a:lnTo>
                  <a:cubicBezTo>
                    <a:pt x="2136" y="214"/>
                    <a:pt x="2139" y="218"/>
                    <a:pt x="2139" y="222"/>
                  </a:cubicBezTo>
                  <a:cubicBezTo>
                    <a:pt x="2138" y="227"/>
                    <a:pt x="2134" y="230"/>
                    <a:pt x="2130" y="229"/>
                  </a:cubicBezTo>
                  <a:close/>
                  <a:moveTo>
                    <a:pt x="2035" y="220"/>
                  </a:moveTo>
                  <a:lnTo>
                    <a:pt x="1987" y="215"/>
                  </a:lnTo>
                  <a:cubicBezTo>
                    <a:pt x="1982" y="215"/>
                    <a:pt x="1979" y="211"/>
                    <a:pt x="1980" y="206"/>
                  </a:cubicBezTo>
                  <a:cubicBezTo>
                    <a:pt x="1980" y="202"/>
                    <a:pt x="1984" y="199"/>
                    <a:pt x="1988" y="199"/>
                  </a:cubicBezTo>
                  <a:lnTo>
                    <a:pt x="2036" y="204"/>
                  </a:lnTo>
                  <a:cubicBezTo>
                    <a:pt x="2041" y="204"/>
                    <a:pt x="2044" y="208"/>
                    <a:pt x="2043" y="213"/>
                  </a:cubicBezTo>
                  <a:cubicBezTo>
                    <a:pt x="2043" y="217"/>
                    <a:pt x="2039" y="220"/>
                    <a:pt x="2035" y="220"/>
                  </a:cubicBezTo>
                  <a:close/>
                  <a:moveTo>
                    <a:pt x="1939" y="210"/>
                  </a:moveTo>
                  <a:lnTo>
                    <a:pt x="1891" y="205"/>
                  </a:lnTo>
                  <a:cubicBezTo>
                    <a:pt x="1887" y="205"/>
                    <a:pt x="1884" y="201"/>
                    <a:pt x="1884" y="197"/>
                  </a:cubicBezTo>
                  <a:cubicBezTo>
                    <a:pt x="1885" y="192"/>
                    <a:pt x="1888" y="189"/>
                    <a:pt x="1893" y="190"/>
                  </a:cubicBezTo>
                  <a:lnTo>
                    <a:pt x="1941" y="194"/>
                  </a:lnTo>
                  <a:cubicBezTo>
                    <a:pt x="1945" y="195"/>
                    <a:pt x="1948" y="199"/>
                    <a:pt x="1948" y="203"/>
                  </a:cubicBezTo>
                  <a:cubicBezTo>
                    <a:pt x="1947" y="208"/>
                    <a:pt x="1943" y="211"/>
                    <a:pt x="1939" y="210"/>
                  </a:cubicBezTo>
                  <a:close/>
                  <a:moveTo>
                    <a:pt x="1844" y="201"/>
                  </a:moveTo>
                  <a:lnTo>
                    <a:pt x="1796" y="196"/>
                  </a:lnTo>
                  <a:cubicBezTo>
                    <a:pt x="1791" y="195"/>
                    <a:pt x="1788" y="192"/>
                    <a:pt x="1789" y="187"/>
                  </a:cubicBezTo>
                  <a:cubicBezTo>
                    <a:pt x="1789" y="183"/>
                    <a:pt x="1793" y="180"/>
                    <a:pt x="1797" y="180"/>
                  </a:cubicBezTo>
                  <a:lnTo>
                    <a:pt x="1845" y="185"/>
                  </a:lnTo>
                  <a:cubicBezTo>
                    <a:pt x="1849" y="185"/>
                    <a:pt x="1853" y="189"/>
                    <a:pt x="1852" y="194"/>
                  </a:cubicBezTo>
                  <a:cubicBezTo>
                    <a:pt x="1852" y="198"/>
                    <a:pt x="1848" y="201"/>
                    <a:pt x="1844" y="201"/>
                  </a:cubicBezTo>
                  <a:close/>
                  <a:moveTo>
                    <a:pt x="1748" y="191"/>
                  </a:moveTo>
                  <a:lnTo>
                    <a:pt x="1700" y="186"/>
                  </a:lnTo>
                  <a:cubicBezTo>
                    <a:pt x="1696" y="186"/>
                    <a:pt x="1693" y="182"/>
                    <a:pt x="1693" y="178"/>
                  </a:cubicBezTo>
                  <a:cubicBezTo>
                    <a:pt x="1694" y="173"/>
                    <a:pt x="1697" y="170"/>
                    <a:pt x="1702" y="170"/>
                  </a:cubicBezTo>
                  <a:lnTo>
                    <a:pt x="1750" y="175"/>
                  </a:lnTo>
                  <a:cubicBezTo>
                    <a:pt x="1754" y="176"/>
                    <a:pt x="1757" y="180"/>
                    <a:pt x="1757" y="184"/>
                  </a:cubicBezTo>
                  <a:cubicBezTo>
                    <a:pt x="1756" y="188"/>
                    <a:pt x="1752" y="192"/>
                    <a:pt x="1748" y="191"/>
                  </a:cubicBezTo>
                  <a:close/>
                  <a:moveTo>
                    <a:pt x="1652" y="182"/>
                  </a:moveTo>
                  <a:lnTo>
                    <a:pt x="1605" y="177"/>
                  </a:lnTo>
                  <a:cubicBezTo>
                    <a:pt x="1600" y="176"/>
                    <a:pt x="1597" y="172"/>
                    <a:pt x="1598" y="168"/>
                  </a:cubicBezTo>
                  <a:cubicBezTo>
                    <a:pt x="1598" y="164"/>
                    <a:pt x="1602" y="160"/>
                    <a:pt x="1606" y="161"/>
                  </a:cubicBezTo>
                  <a:lnTo>
                    <a:pt x="1654" y="166"/>
                  </a:lnTo>
                  <a:cubicBezTo>
                    <a:pt x="1658" y="166"/>
                    <a:pt x="1662" y="170"/>
                    <a:pt x="1661" y="174"/>
                  </a:cubicBezTo>
                  <a:cubicBezTo>
                    <a:pt x="1661" y="179"/>
                    <a:pt x="1657" y="182"/>
                    <a:pt x="1652" y="182"/>
                  </a:cubicBezTo>
                  <a:close/>
                  <a:moveTo>
                    <a:pt x="1557" y="172"/>
                  </a:moveTo>
                  <a:lnTo>
                    <a:pt x="1509" y="167"/>
                  </a:lnTo>
                  <a:cubicBezTo>
                    <a:pt x="1505" y="167"/>
                    <a:pt x="1502" y="163"/>
                    <a:pt x="1502" y="158"/>
                  </a:cubicBezTo>
                  <a:cubicBezTo>
                    <a:pt x="1502" y="154"/>
                    <a:pt x="1506" y="151"/>
                    <a:pt x="1511" y="151"/>
                  </a:cubicBezTo>
                  <a:lnTo>
                    <a:pt x="1559" y="156"/>
                  </a:lnTo>
                  <a:cubicBezTo>
                    <a:pt x="1563" y="156"/>
                    <a:pt x="1566" y="160"/>
                    <a:pt x="1566" y="165"/>
                  </a:cubicBezTo>
                  <a:cubicBezTo>
                    <a:pt x="1565" y="169"/>
                    <a:pt x="1561" y="172"/>
                    <a:pt x="1557" y="172"/>
                  </a:cubicBezTo>
                  <a:close/>
                  <a:moveTo>
                    <a:pt x="1461" y="162"/>
                  </a:moveTo>
                  <a:lnTo>
                    <a:pt x="1414" y="158"/>
                  </a:lnTo>
                  <a:cubicBezTo>
                    <a:pt x="1409" y="157"/>
                    <a:pt x="1406" y="153"/>
                    <a:pt x="1407" y="149"/>
                  </a:cubicBezTo>
                  <a:cubicBezTo>
                    <a:pt x="1407" y="144"/>
                    <a:pt x="1411" y="141"/>
                    <a:pt x="1415" y="142"/>
                  </a:cubicBezTo>
                  <a:lnTo>
                    <a:pt x="1463" y="146"/>
                  </a:lnTo>
                  <a:cubicBezTo>
                    <a:pt x="1467" y="147"/>
                    <a:pt x="1471" y="151"/>
                    <a:pt x="1470" y="155"/>
                  </a:cubicBezTo>
                  <a:cubicBezTo>
                    <a:pt x="1470" y="160"/>
                    <a:pt x="1466" y="163"/>
                    <a:pt x="1461" y="162"/>
                  </a:cubicBezTo>
                  <a:close/>
                  <a:moveTo>
                    <a:pt x="1366" y="153"/>
                  </a:moveTo>
                  <a:lnTo>
                    <a:pt x="1318" y="148"/>
                  </a:lnTo>
                  <a:cubicBezTo>
                    <a:pt x="1314" y="147"/>
                    <a:pt x="1311" y="144"/>
                    <a:pt x="1311" y="139"/>
                  </a:cubicBezTo>
                  <a:cubicBezTo>
                    <a:pt x="1311" y="135"/>
                    <a:pt x="1315" y="132"/>
                    <a:pt x="1320" y="132"/>
                  </a:cubicBezTo>
                  <a:lnTo>
                    <a:pt x="1368" y="137"/>
                  </a:lnTo>
                  <a:cubicBezTo>
                    <a:pt x="1372" y="137"/>
                    <a:pt x="1375" y="141"/>
                    <a:pt x="1375" y="146"/>
                  </a:cubicBezTo>
                  <a:cubicBezTo>
                    <a:pt x="1374" y="150"/>
                    <a:pt x="1370" y="153"/>
                    <a:pt x="1366" y="153"/>
                  </a:cubicBezTo>
                  <a:close/>
                  <a:moveTo>
                    <a:pt x="1270" y="143"/>
                  </a:moveTo>
                  <a:lnTo>
                    <a:pt x="1223" y="138"/>
                  </a:lnTo>
                  <a:cubicBezTo>
                    <a:pt x="1218" y="138"/>
                    <a:pt x="1215" y="134"/>
                    <a:pt x="1215" y="130"/>
                  </a:cubicBezTo>
                  <a:cubicBezTo>
                    <a:pt x="1216" y="125"/>
                    <a:pt x="1220" y="122"/>
                    <a:pt x="1224" y="122"/>
                  </a:cubicBezTo>
                  <a:lnTo>
                    <a:pt x="1272" y="127"/>
                  </a:lnTo>
                  <a:cubicBezTo>
                    <a:pt x="1276" y="128"/>
                    <a:pt x="1280" y="132"/>
                    <a:pt x="1279" y="136"/>
                  </a:cubicBezTo>
                  <a:cubicBezTo>
                    <a:pt x="1279" y="140"/>
                    <a:pt x="1275" y="144"/>
                    <a:pt x="1270" y="143"/>
                  </a:cubicBezTo>
                  <a:close/>
                  <a:moveTo>
                    <a:pt x="1175" y="134"/>
                  </a:moveTo>
                  <a:lnTo>
                    <a:pt x="1127" y="129"/>
                  </a:lnTo>
                  <a:cubicBezTo>
                    <a:pt x="1123" y="128"/>
                    <a:pt x="1120" y="124"/>
                    <a:pt x="1120" y="120"/>
                  </a:cubicBezTo>
                  <a:cubicBezTo>
                    <a:pt x="1120" y="116"/>
                    <a:pt x="1124" y="112"/>
                    <a:pt x="1129" y="113"/>
                  </a:cubicBezTo>
                  <a:lnTo>
                    <a:pt x="1176" y="118"/>
                  </a:lnTo>
                  <a:cubicBezTo>
                    <a:pt x="1181" y="118"/>
                    <a:pt x="1184" y="122"/>
                    <a:pt x="1184" y="126"/>
                  </a:cubicBezTo>
                  <a:cubicBezTo>
                    <a:pt x="1183" y="131"/>
                    <a:pt x="1179" y="134"/>
                    <a:pt x="1175" y="134"/>
                  </a:cubicBezTo>
                  <a:close/>
                  <a:moveTo>
                    <a:pt x="1079" y="124"/>
                  </a:moveTo>
                  <a:lnTo>
                    <a:pt x="1032" y="119"/>
                  </a:lnTo>
                  <a:cubicBezTo>
                    <a:pt x="1027" y="119"/>
                    <a:pt x="1024" y="115"/>
                    <a:pt x="1024" y="110"/>
                  </a:cubicBezTo>
                  <a:cubicBezTo>
                    <a:pt x="1025" y="106"/>
                    <a:pt x="1029" y="103"/>
                    <a:pt x="1033" y="103"/>
                  </a:cubicBezTo>
                  <a:lnTo>
                    <a:pt x="1081" y="108"/>
                  </a:lnTo>
                  <a:cubicBezTo>
                    <a:pt x="1085" y="108"/>
                    <a:pt x="1089" y="112"/>
                    <a:pt x="1088" y="117"/>
                  </a:cubicBezTo>
                  <a:cubicBezTo>
                    <a:pt x="1088" y="121"/>
                    <a:pt x="1084" y="124"/>
                    <a:pt x="1079" y="124"/>
                  </a:cubicBezTo>
                  <a:close/>
                  <a:moveTo>
                    <a:pt x="984" y="114"/>
                  </a:moveTo>
                  <a:lnTo>
                    <a:pt x="936" y="110"/>
                  </a:lnTo>
                  <a:cubicBezTo>
                    <a:pt x="932" y="109"/>
                    <a:pt x="928" y="105"/>
                    <a:pt x="929" y="101"/>
                  </a:cubicBezTo>
                  <a:cubicBezTo>
                    <a:pt x="929" y="96"/>
                    <a:pt x="933" y="93"/>
                    <a:pt x="938" y="94"/>
                  </a:cubicBezTo>
                  <a:lnTo>
                    <a:pt x="985" y="98"/>
                  </a:lnTo>
                  <a:cubicBezTo>
                    <a:pt x="990" y="99"/>
                    <a:pt x="993" y="103"/>
                    <a:pt x="993" y="107"/>
                  </a:cubicBezTo>
                  <a:cubicBezTo>
                    <a:pt x="992" y="112"/>
                    <a:pt x="988" y="115"/>
                    <a:pt x="984" y="114"/>
                  </a:cubicBezTo>
                  <a:close/>
                  <a:moveTo>
                    <a:pt x="888" y="105"/>
                  </a:moveTo>
                  <a:lnTo>
                    <a:pt x="841" y="100"/>
                  </a:lnTo>
                  <a:cubicBezTo>
                    <a:pt x="836" y="100"/>
                    <a:pt x="833" y="96"/>
                    <a:pt x="833" y="91"/>
                  </a:cubicBezTo>
                  <a:cubicBezTo>
                    <a:pt x="834" y="87"/>
                    <a:pt x="838" y="84"/>
                    <a:pt x="842" y="84"/>
                  </a:cubicBezTo>
                  <a:lnTo>
                    <a:pt x="890" y="89"/>
                  </a:lnTo>
                  <a:cubicBezTo>
                    <a:pt x="894" y="89"/>
                    <a:pt x="898" y="93"/>
                    <a:pt x="897" y="98"/>
                  </a:cubicBezTo>
                  <a:cubicBezTo>
                    <a:pt x="897" y="102"/>
                    <a:pt x="893" y="105"/>
                    <a:pt x="888" y="105"/>
                  </a:cubicBezTo>
                  <a:close/>
                  <a:moveTo>
                    <a:pt x="793" y="95"/>
                  </a:moveTo>
                  <a:lnTo>
                    <a:pt x="745" y="90"/>
                  </a:lnTo>
                  <a:cubicBezTo>
                    <a:pt x="741" y="90"/>
                    <a:pt x="737" y="86"/>
                    <a:pt x="738" y="82"/>
                  </a:cubicBezTo>
                  <a:cubicBezTo>
                    <a:pt x="738" y="77"/>
                    <a:pt x="742" y="74"/>
                    <a:pt x="747" y="74"/>
                  </a:cubicBezTo>
                  <a:lnTo>
                    <a:pt x="794" y="79"/>
                  </a:lnTo>
                  <a:cubicBezTo>
                    <a:pt x="799" y="80"/>
                    <a:pt x="802" y="84"/>
                    <a:pt x="802" y="88"/>
                  </a:cubicBezTo>
                  <a:cubicBezTo>
                    <a:pt x="801" y="92"/>
                    <a:pt x="797" y="96"/>
                    <a:pt x="793" y="95"/>
                  </a:cubicBezTo>
                  <a:close/>
                  <a:moveTo>
                    <a:pt x="697" y="86"/>
                  </a:moveTo>
                  <a:lnTo>
                    <a:pt x="650" y="81"/>
                  </a:lnTo>
                  <a:cubicBezTo>
                    <a:pt x="645" y="80"/>
                    <a:pt x="642" y="76"/>
                    <a:pt x="642" y="72"/>
                  </a:cubicBezTo>
                  <a:cubicBezTo>
                    <a:pt x="643" y="68"/>
                    <a:pt x="647" y="64"/>
                    <a:pt x="651" y="65"/>
                  </a:cubicBezTo>
                  <a:lnTo>
                    <a:pt x="699" y="70"/>
                  </a:lnTo>
                  <a:cubicBezTo>
                    <a:pt x="703" y="70"/>
                    <a:pt x="706" y="74"/>
                    <a:pt x="706" y="78"/>
                  </a:cubicBezTo>
                  <a:cubicBezTo>
                    <a:pt x="706" y="83"/>
                    <a:pt x="702" y="86"/>
                    <a:pt x="697" y="86"/>
                  </a:cubicBezTo>
                  <a:close/>
                  <a:moveTo>
                    <a:pt x="602" y="76"/>
                  </a:moveTo>
                  <a:lnTo>
                    <a:pt x="554" y="71"/>
                  </a:lnTo>
                  <a:cubicBezTo>
                    <a:pt x="550" y="71"/>
                    <a:pt x="546" y="67"/>
                    <a:pt x="547" y="62"/>
                  </a:cubicBezTo>
                  <a:cubicBezTo>
                    <a:pt x="547" y="58"/>
                    <a:pt x="551" y="55"/>
                    <a:pt x="556" y="55"/>
                  </a:cubicBezTo>
                  <a:lnTo>
                    <a:pt x="603" y="60"/>
                  </a:lnTo>
                  <a:cubicBezTo>
                    <a:pt x="608" y="61"/>
                    <a:pt x="611" y="64"/>
                    <a:pt x="611" y="69"/>
                  </a:cubicBezTo>
                  <a:cubicBezTo>
                    <a:pt x="610" y="73"/>
                    <a:pt x="606" y="76"/>
                    <a:pt x="602" y="76"/>
                  </a:cubicBezTo>
                  <a:close/>
                  <a:moveTo>
                    <a:pt x="506" y="66"/>
                  </a:moveTo>
                  <a:lnTo>
                    <a:pt x="458" y="62"/>
                  </a:lnTo>
                  <a:cubicBezTo>
                    <a:pt x="454" y="61"/>
                    <a:pt x="451" y="57"/>
                    <a:pt x="451" y="53"/>
                  </a:cubicBezTo>
                  <a:cubicBezTo>
                    <a:pt x="452" y="48"/>
                    <a:pt x="456" y="45"/>
                    <a:pt x="460" y="46"/>
                  </a:cubicBezTo>
                  <a:lnTo>
                    <a:pt x="508" y="50"/>
                  </a:lnTo>
                  <a:cubicBezTo>
                    <a:pt x="512" y="51"/>
                    <a:pt x="515" y="55"/>
                    <a:pt x="515" y="59"/>
                  </a:cubicBezTo>
                  <a:cubicBezTo>
                    <a:pt x="515" y="64"/>
                    <a:pt x="511" y="67"/>
                    <a:pt x="506" y="66"/>
                  </a:cubicBezTo>
                  <a:close/>
                  <a:moveTo>
                    <a:pt x="411" y="57"/>
                  </a:moveTo>
                  <a:lnTo>
                    <a:pt x="363" y="52"/>
                  </a:lnTo>
                  <a:cubicBezTo>
                    <a:pt x="359" y="52"/>
                    <a:pt x="355" y="48"/>
                    <a:pt x="356" y="43"/>
                  </a:cubicBezTo>
                  <a:cubicBezTo>
                    <a:pt x="356" y="39"/>
                    <a:pt x="360" y="36"/>
                    <a:pt x="365" y="36"/>
                  </a:cubicBezTo>
                  <a:lnTo>
                    <a:pt x="412" y="41"/>
                  </a:lnTo>
                  <a:cubicBezTo>
                    <a:pt x="417" y="41"/>
                    <a:pt x="420" y="45"/>
                    <a:pt x="419" y="50"/>
                  </a:cubicBezTo>
                  <a:cubicBezTo>
                    <a:pt x="419" y="54"/>
                    <a:pt x="415" y="57"/>
                    <a:pt x="411" y="57"/>
                  </a:cubicBezTo>
                  <a:close/>
                  <a:moveTo>
                    <a:pt x="315" y="47"/>
                  </a:moveTo>
                  <a:lnTo>
                    <a:pt x="267" y="42"/>
                  </a:lnTo>
                  <a:cubicBezTo>
                    <a:pt x="263" y="42"/>
                    <a:pt x="260" y="38"/>
                    <a:pt x="260" y="34"/>
                  </a:cubicBezTo>
                  <a:cubicBezTo>
                    <a:pt x="261" y="29"/>
                    <a:pt x="265" y="26"/>
                    <a:pt x="269" y="27"/>
                  </a:cubicBezTo>
                  <a:lnTo>
                    <a:pt x="317" y="31"/>
                  </a:lnTo>
                  <a:cubicBezTo>
                    <a:pt x="321" y="32"/>
                    <a:pt x="324" y="36"/>
                    <a:pt x="324" y="40"/>
                  </a:cubicBezTo>
                  <a:cubicBezTo>
                    <a:pt x="324" y="44"/>
                    <a:pt x="320" y="48"/>
                    <a:pt x="315" y="47"/>
                  </a:cubicBezTo>
                  <a:close/>
                  <a:moveTo>
                    <a:pt x="220" y="38"/>
                  </a:moveTo>
                  <a:lnTo>
                    <a:pt x="172" y="33"/>
                  </a:lnTo>
                  <a:cubicBezTo>
                    <a:pt x="168" y="32"/>
                    <a:pt x="164" y="28"/>
                    <a:pt x="165" y="24"/>
                  </a:cubicBezTo>
                  <a:cubicBezTo>
                    <a:pt x="165" y="20"/>
                    <a:pt x="169" y="16"/>
                    <a:pt x="174" y="17"/>
                  </a:cubicBezTo>
                  <a:lnTo>
                    <a:pt x="221" y="22"/>
                  </a:lnTo>
                  <a:cubicBezTo>
                    <a:pt x="226" y="22"/>
                    <a:pt x="229" y="26"/>
                    <a:pt x="228" y="30"/>
                  </a:cubicBezTo>
                  <a:cubicBezTo>
                    <a:pt x="228" y="35"/>
                    <a:pt x="224" y="38"/>
                    <a:pt x="220" y="38"/>
                  </a:cubicBezTo>
                  <a:close/>
                  <a:moveTo>
                    <a:pt x="124" y="28"/>
                  </a:moveTo>
                  <a:lnTo>
                    <a:pt x="76" y="23"/>
                  </a:lnTo>
                  <a:cubicBezTo>
                    <a:pt x="72" y="23"/>
                    <a:pt x="69" y="19"/>
                    <a:pt x="69" y="14"/>
                  </a:cubicBezTo>
                  <a:cubicBezTo>
                    <a:pt x="70" y="10"/>
                    <a:pt x="74" y="7"/>
                    <a:pt x="78" y="7"/>
                  </a:cubicBezTo>
                  <a:lnTo>
                    <a:pt x="126" y="12"/>
                  </a:lnTo>
                  <a:cubicBezTo>
                    <a:pt x="130" y="13"/>
                    <a:pt x="133" y="16"/>
                    <a:pt x="133" y="21"/>
                  </a:cubicBezTo>
                  <a:cubicBezTo>
                    <a:pt x="132" y="25"/>
                    <a:pt x="129" y="28"/>
                    <a:pt x="124" y="28"/>
                  </a:cubicBezTo>
                  <a:close/>
                  <a:moveTo>
                    <a:pt x="29" y="18"/>
                  </a:moveTo>
                  <a:lnTo>
                    <a:pt x="8" y="16"/>
                  </a:lnTo>
                  <a:cubicBezTo>
                    <a:pt x="3" y="16"/>
                    <a:pt x="0" y="12"/>
                    <a:pt x="1" y="8"/>
                  </a:cubicBezTo>
                  <a:cubicBezTo>
                    <a:pt x="1" y="3"/>
                    <a:pt x="5" y="0"/>
                    <a:pt x="9" y="0"/>
                  </a:cubicBezTo>
                  <a:lnTo>
                    <a:pt x="30" y="3"/>
                  </a:lnTo>
                  <a:cubicBezTo>
                    <a:pt x="35" y="3"/>
                    <a:pt x="38" y="7"/>
                    <a:pt x="37" y="11"/>
                  </a:cubicBezTo>
                  <a:cubicBezTo>
                    <a:pt x="37" y="16"/>
                    <a:pt x="33" y="19"/>
                    <a:pt x="29" y="18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6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9720" y="4635173"/>
              <a:ext cx="482371" cy="314102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7" name="Freeform 301">
              <a:extLst>
                <a:ext uri="{FF2B5EF4-FFF2-40B4-BE49-F238E27FC236}">
                  <a16:creationId xmlns:a16="http://schemas.microsoft.com/office/drawing/2014/main" id="{563A37BC-7370-40C1-B209-9E63E35B13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7617" y="4949274"/>
              <a:ext cx="497094" cy="150040"/>
            </a:xfrm>
            <a:custGeom>
              <a:avLst/>
              <a:gdLst>
                <a:gd name="T0" fmla="*/ 1827 w 1889"/>
                <a:gd name="T1" fmla="*/ 545 h 570"/>
                <a:gd name="T2" fmla="*/ 1888 w 1889"/>
                <a:gd name="T3" fmla="*/ 563 h 570"/>
                <a:gd name="T4" fmla="*/ 1740 w 1889"/>
                <a:gd name="T5" fmla="*/ 528 h 570"/>
                <a:gd name="T6" fmla="*/ 1791 w 1889"/>
                <a:gd name="T7" fmla="*/ 526 h 570"/>
                <a:gd name="T8" fmla="*/ 1694 w 1889"/>
                <a:gd name="T9" fmla="*/ 514 h 570"/>
                <a:gd name="T10" fmla="*/ 1653 w 1889"/>
                <a:gd name="T11" fmla="*/ 486 h 570"/>
                <a:gd name="T12" fmla="*/ 1694 w 1889"/>
                <a:gd name="T13" fmla="*/ 514 h 570"/>
                <a:gd name="T14" fmla="*/ 1551 w 1889"/>
                <a:gd name="T15" fmla="*/ 464 h 570"/>
                <a:gd name="T16" fmla="*/ 1612 w 1889"/>
                <a:gd name="T17" fmla="*/ 482 h 570"/>
                <a:gd name="T18" fmla="*/ 1464 w 1889"/>
                <a:gd name="T19" fmla="*/ 447 h 570"/>
                <a:gd name="T20" fmla="*/ 1514 w 1889"/>
                <a:gd name="T21" fmla="*/ 445 h 570"/>
                <a:gd name="T22" fmla="*/ 1418 w 1889"/>
                <a:gd name="T23" fmla="*/ 433 h 570"/>
                <a:gd name="T24" fmla="*/ 1376 w 1889"/>
                <a:gd name="T25" fmla="*/ 404 h 570"/>
                <a:gd name="T26" fmla="*/ 1418 w 1889"/>
                <a:gd name="T27" fmla="*/ 433 h 570"/>
                <a:gd name="T28" fmla="*/ 1274 w 1889"/>
                <a:gd name="T29" fmla="*/ 382 h 570"/>
                <a:gd name="T30" fmla="*/ 1336 w 1889"/>
                <a:gd name="T31" fmla="*/ 400 h 570"/>
                <a:gd name="T32" fmla="*/ 1188 w 1889"/>
                <a:gd name="T33" fmla="*/ 365 h 570"/>
                <a:gd name="T34" fmla="*/ 1238 w 1889"/>
                <a:gd name="T35" fmla="*/ 363 h 570"/>
                <a:gd name="T36" fmla="*/ 1142 w 1889"/>
                <a:gd name="T37" fmla="*/ 351 h 570"/>
                <a:gd name="T38" fmla="*/ 1100 w 1889"/>
                <a:gd name="T39" fmla="*/ 322 h 570"/>
                <a:gd name="T40" fmla="*/ 1142 w 1889"/>
                <a:gd name="T41" fmla="*/ 351 h 570"/>
                <a:gd name="T42" fmla="*/ 998 w 1889"/>
                <a:gd name="T43" fmla="*/ 301 h 570"/>
                <a:gd name="T44" fmla="*/ 1059 w 1889"/>
                <a:gd name="T45" fmla="*/ 319 h 570"/>
                <a:gd name="T46" fmla="*/ 911 w 1889"/>
                <a:gd name="T47" fmla="*/ 283 h 570"/>
                <a:gd name="T48" fmla="*/ 962 w 1889"/>
                <a:gd name="T49" fmla="*/ 282 h 570"/>
                <a:gd name="T50" fmla="*/ 865 w 1889"/>
                <a:gd name="T51" fmla="*/ 270 h 570"/>
                <a:gd name="T52" fmla="*/ 824 w 1889"/>
                <a:gd name="T53" fmla="*/ 241 h 570"/>
                <a:gd name="T54" fmla="*/ 865 w 1889"/>
                <a:gd name="T55" fmla="*/ 270 h 570"/>
                <a:gd name="T56" fmla="*/ 722 w 1889"/>
                <a:gd name="T57" fmla="*/ 219 h 570"/>
                <a:gd name="T58" fmla="*/ 783 w 1889"/>
                <a:gd name="T59" fmla="*/ 237 h 570"/>
                <a:gd name="T60" fmla="*/ 635 w 1889"/>
                <a:gd name="T61" fmla="*/ 202 h 570"/>
                <a:gd name="T62" fmla="*/ 686 w 1889"/>
                <a:gd name="T63" fmla="*/ 200 h 570"/>
                <a:gd name="T64" fmla="*/ 589 w 1889"/>
                <a:gd name="T65" fmla="*/ 188 h 570"/>
                <a:gd name="T66" fmla="*/ 548 w 1889"/>
                <a:gd name="T67" fmla="*/ 159 h 570"/>
                <a:gd name="T68" fmla="*/ 589 w 1889"/>
                <a:gd name="T69" fmla="*/ 188 h 570"/>
                <a:gd name="T70" fmla="*/ 446 w 1889"/>
                <a:gd name="T71" fmla="*/ 138 h 570"/>
                <a:gd name="T72" fmla="*/ 507 w 1889"/>
                <a:gd name="T73" fmla="*/ 156 h 570"/>
                <a:gd name="T74" fmla="*/ 359 w 1889"/>
                <a:gd name="T75" fmla="*/ 120 h 570"/>
                <a:gd name="T76" fmla="*/ 410 w 1889"/>
                <a:gd name="T77" fmla="*/ 119 h 570"/>
                <a:gd name="T78" fmla="*/ 313 w 1889"/>
                <a:gd name="T79" fmla="*/ 107 h 570"/>
                <a:gd name="T80" fmla="*/ 271 w 1889"/>
                <a:gd name="T81" fmla="*/ 78 h 570"/>
                <a:gd name="T82" fmla="*/ 313 w 1889"/>
                <a:gd name="T83" fmla="*/ 107 h 570"/>
                <a:gd name="T84" fmla="*/ 169 w 1889"/>
                <a:gd name="T85" fmla="*/ 56 h 570"/>
                <a:gd name="T86" fmla="*/ 231 w 1889"/>
                <a:gd name="T87" fmla="*/ 74 h 570"/>
                <a:gd name="T88" fmla="*/ 83 w 1889"/>
                <a:gd name="T89" fmla="*/ 39 h 570"/>
                <a:gd name="T90" fmla="*/ 133 w 1889"/>
                <a:gd name="T91" fmla="*/ 37 h 570"/>
                <a:gd name="T92" fmla="*/ 37 w 1889"/>
                <a:gd name="T93" fmla="*/ 25 h 570"/>
                <a:gd name="T94" fmla="*/ 12 w 1889"/>
                <a:gd name="T95" fmla="*/ 1 h 570"/>
                <a:gd name="T96" fmla="*/ 37 w 1889"/>
                <a:gd name="T97" fmla="*/ 25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89" h="570">
                  <a:moveTo>
                    <a:pt x="1878" y="569"/>
                  </a:moveTo>
                  <a:lnTo>
                    <a:pt x="1832" y="555"/>
                  </a:lnTo>
                  <a:cubicBezTo>
                    <a:pt x="1828" y="554"/>
                    <a:pt x="1825" y="550"/>
                    <a:pt x="1827" y="545"/>
                  </a:cubicBezTo>
                  <a:cubicBezTo>
                    <a:pt x="1828" y="541"/>
                    <a:pt x="1832" y="539"/>
                    <a:pt x="1837" y="540"/>
                  </a:cubicBezTo>
                  <a:lnTo>
                    <a:pt x="1883" y="553"/>
                  </a:lnTo>
                  <a:cubicBezTo>
                    <a:pt x="1887" y="555"/>
                    <a:pt x="1889" y="559"/>
                    <a:pt x="1888" y="563"/>
                  </a:cubicBezTo>
                  <a:cubicBezTo>
                    <a:pt x="1887" y="568"/>
                    <a:pt x="1882" y="570"/>
                    <a:pt x="1878" y="569"/>
                  </a:cubicBezTo>
                  <a:close/>
                  <a:moveTo>
                    <a:pt x="1786" y="542"/>
                  </a:moveTo>
                  <a:lnTo>
                    <a:pt x="1740" y="528"/>
                  </a:lnTo>
                  <a:cubicBezTo>
                    <a:pt x="1736" y="527"/>
                    <a:pt x="1733" y="522"/>
                    <a:pt x="1735" y="518"/>
                  </a:cubicBezTo>
                  <a:cubicBezTo>
                    <a:pt x="1736" y="514"/>
                    <a:pt x="1740" y="511"/>
                    <a:pt x="1745" y="513"/>
                  </a:cubicBezTo>
                  <a:lnTo>
                    <a:pt x="1791" y="526"/>
                  </a:lnTo>
                  <a:cubicBezTo>
                    <a:pt x="1795" y="528"/>
                    <a:pt x="1797" y="532"/>
                    <a:pt x="1796" y="536"/>
                  </a:cubicBezTo>
                  <a:cubicBezTo>
                    <a:pt x="1795" y="540"/>
                    <a:pt x="1790" y="543"/>
                    <a:pt x="1786" y="542"/>
                  </a:cubicBezTo>
                  <a:close/>
                  <a:moveTo>
                    <a:pt x="1694" y="514"/>
                  </a:moveTo>
                  <a:lnTo>
                    <a:pt x="1648" y="501"/>
                  </a:lnTo>
                  <a:cubicBezTo>
                    <a:pt x="1644" y="500"/>
                    <a:pt x="1641" y="495"/>
                    <a:pt x="1643" y="491"/>
                  </a:cubicBezTo>
                  <a:cubicBezTo>
                    <a:pt x="1644" y="487"/>
                    <a:pt x="1648" y="484"/>
                    <a:pt x="1653" y="486"/>
                  </a:cubicBezTo>
                  <a:lnTo>
                    <a:pt x="1699" y="499"/>
                  </a:lnTo>
                  <a:cubicBezTo>
                    <a:pt x="1703" y="500"/>
                    <a:pt x="1705" y="505"/>
                    <a:pt x="1704" y="509"/>
                  </a:cubicBezTo>
                  <a:cubicBezTo>
                    <a:pt x="1703" y="513"/>
                    <a:pt x="1698" y="516"/>
                    <a:pt x="1694" y="514"/>
                  </a:cubicBezTo>
                  <a:close/>
                  <a:moveTo>
                    <a:pt x="1602" y="487"/>
                  </a:moveTo>
                  <a:lnTo>
                    <a:pt x="1556" y="474"/>
                  </a:lnTo>
                  <a:cubicBezTo>
                    <a:pt x="1552" y="472"/>
                    <a:pt x="1549" y="468"/>
                    <a:pt x="1551" y="464"/>
                  </a:cubicBezTo>
                  <a:cubicBezTo>
                    <a:pt x="1552" y="460"/>
                    <a:pt x="1556" y="457"/>
                    <a:pt x="1560" y="458"/>
                  </a:cubicBezTo>
                  <a:lnTo>
                    <a:pt x="1607" y="472"/>
                  </a:lnTo>
                  <a:cubicBezTo>
                    <a:pt x="1611" y="473"/>
                    <a:pt x="1613" y="478"/>
                    <a:pt x="1612" y="482"/>
                  </a:cubicBezTo>
                  <a:cubicBezTo>
                    <a:pt x="1611" y="486"/>
                    <a:pt x="1606" y="489"/>
                    <a:pt x="1602" y="487"/>
                  </a:cubicBezTo>
                  <a:close/>
                  <a:moveTo>
                    <a:pt x="1510" y="460"/>
                  </a:moveTo>
                  <a:lnTo>
                    <a:pt x="1464" y="447"/>
                  </a:lnTo>
                  <a:cubicBezTo>
                    <a:pt x="1460" y="445"/>
                    <a:pt x="1457" y="441"/>
                    <a:pt x="1458" y="437"/>
                  </a:cubicBezTo>
                  <a:cubicBezTo>
                    <a:pt x="1460" y="432"/>
                    <a:pt x="1464" y="430"/>
                    <a:pt x="1468" y="431"/>
                  </a:cubicBezTo>
                  <a:lnTo>
                    <a:pt x="1514" y="445"/>
                  </a:lnTo>
                  <a:cubicBezTo>
                    <a:pt x="1519" y="446"/>
                    <a:pt x="1521" y="450"/>
                    <a:pt x="1520" y="455"/>
                  </a:cubicBezTo>
                  <a:cubicBezTo>
                    <a:pt x="1519" y="459"/>
                    <a:pt x="1514" y="461"/>
                    <a:pt x="1510" y="460"/>
                  </a:cubicBezTo>
                  <a:close/>
                  <a:moveTo>
                    <a:pt x="1418" y="433"/>
                  </a:moveTo>
                  <a:lnTo>
                    <a:pt x="1372" y="419"/>
                  </a:lnTo>
                  <a:cubicBezTo>
                    <a:pt x="1368" y="418"/>
                    <a:pt x="1365" y="414"/>
                    <a:pt x="1366" y="409"/>
                  </a:cubicBezTo>
                  <a:cubicBezTo>
                    <a:pt x="1368" y="405"/>
                    <a:pt x="1372" y="403"/>
                    <a:pt x="1376" y="404"/>
                  </a:cubicBezTo>
                  <a:lnTo>
                    <a:pt x="1422" y="418"/>
                  </a:lnTo>
                  <a:cubicBezTo>
                    <a:pt x="1427" y="419"/>
                    <a:pt x="1429" y="423"/>
                    <a:pt x="1428" y="428"/>
                  </a:cubicBezTo>
                  <a:cubicBezTo>
                    <a:pt x="1427" y="432"/>
                    <a:pt x="1422" y="434"/>
                    <a:pt x="1418" y="433"/>
                  </a:cubicBezTo>
                  <a:close/>
                  <a:moveTo>
                    <a:pt x="1326" y="406"/>
                  </a:moveTo>
                  <a:lnTo>
                    <a:pt x="1280" y="392"/>
                  </a:lnTo>
                  <a:cubicBezTo>
                    <a:pt x="1275" y="391"/>
                    <a:pt x="1273" y="386"/>
                    <a:pt x="1274" y="382"/>
                  </a:cubicBezTo>
                  <a:cubicBezTo>
                    <a:pt x="1276" y="378"/>
                    <a:pt x="1280" y="376"/>
                    <a:pt x="1284" y="377"/>
                  </a:cubicBezTo>
                  <a:lnTo>
                    <a:pt x="1330" y="390"/>
                  </a:lnTo>
                  <a:cubicBezTo>
                    <a:pt x="1335" y="392"/>
                    <a:pt x="1337" y="396"/>
                    <a:pt x="1336" y="400"/>
                  </a:cubicBezTo>
                  <a:cubicBezTo>
                    <a:pt x="1334" y="405"/>
                    <a:pt x="1330" y="407"/>
                    <a:pt x="1326" y="406"/>
                  </a:cubicBezTo>
                  <a:close/>
                  <a:moveTo>
                    <a:pt x="1234" y="379"/>
                  </a:moveTo>
                  <a:lnTo>
                    <a:pt x="1188" y="365"/>
                  </a:lnTo>
                  <a:cubicBezTo>
                    <a:pt x="1183" y="364"/>
                    <a:pt x="1181" y="359"/>
                    <a:pt x="1182" y="355"/>
                  </a:cubicBezTo>
                  <a:cubicBezTo>
                    <a:pt x="1183" y="351"/>
                    <a:pt x="1188" y="348"/>
                    <a:pt x="1192" y="350"/>
                  </a:cubicBezTo>
                  <a:lnTo>
                    <a:pt x="1238" y="363"/>
                  </a:lnTo>
                  <a:cubicBezTo>
                    <a:pt x="1242" y="364"/>
                    <a:pt x="1245" y="369"/>
                    <a:pt x="1244" y="373"/>
                  </a:cubicBezTo>
                  <a:cubicBezTo>
                    <a:pt x="1242" y="377"/>
                    <a:pt x="1238" y="380"/>
                    <a:pt x="1234" y="379"/>
                  </a:cubicBezTo>
                  <a:close/>
                  <a:moveTo>
                    <a:pt x="1142" y="351"/>
                  </a:moveTo>
                  <a:lnTo>
                    <a:pt x="1096" y="338"/>
                  </a:lnTo>
                  <a:cubicBezTo>
                    <a:pt x="1091" y="337"/>
                    <a:pt x="1089" y="332"/>
                    <a:pt x="1090" y="328"/>
                  </a:cubicBezTo>
                  <a:cubicBezTo>
                    <a:pt x="1091" y="324"/>
                    <a:pt x="1096" y="321"/>
                    <a:pt x="1100" y="322"/>
                  </a:cubicBezTo>
                  <a:lnTo>
                    <a:pt x="1146" y="336"/>
                  </a:lnTo>
                  <a:cubicBezTo>
                    <a:pt x="1150" y="337"/>
                    <a:pt x="1153" y="342"/>
                    <a:pt x="1152" y="346"/>
                  </a:cubicBezTo>
                  <a:cubicBezTo>
                    <a:pt x="1150" y="350"/>
                    <a:pt x="1146" y="353"/>
                    <a:pt x="1142" y="351"/>
                  </a:cubicBezTo>
                  <a:close/>
                  <a:moveTo>
                    <a:pt x="1050" y="324"/>
                  </a:moveTo>
                  <a:lnTo>
                    <a:pt x="1004" y="311"/>
                  </a:lnTo>
                  <a:cubicBezTo>
                    <a:pt x="999" y="309"/>
                    <a:pt x="997" y="305"/>
                    <a:pt x="998" y="301"/>
                  </a:cubicBezTo>
                  <a:cubicBezTo>
                    <a:pt x="999" y="296"/>
                    <a:pt x="1004" y="294"/>
                    <a:pt x="1008" y="295"/>
                  </a:cubicBezTo>
                  <a:lnTo>
                    <a:pt x="1054" y="309"/>
                  </a:lnTo>
                  <a:cubicBezTo>
                    <a:pt x="1058" y="310"/>
                    <a:pt x="1061" y="315"/>
                    <a:pt x="1059" y="319"/>
                  </a:cubicBezTo>
                  <a:cubicBezTo>
                    <a:pt x="1058" y="323"/>
                    <a:pt x="1054" y="325"/>
                    <a:pt x="1050" y="324"/>
                  </a:cubicBezTo>
                  <a:close/>
                  <a:moveTo>
                    <a:pt x="957" y="297"/>
                  </a:moveTo>
                  <a:lnTo>
                    <a:pt x="911" y="283"/>
                  </a:lnTo>
                  <a:cubicBezTo>
                    <a:pt x="907" y="282"/>
                    <a:pt x="905" y="278"/>
                    <a:pt x="906" y="273"/>
                  </a:cubicBezTo>
                  <a:cubicBezTo>
                    <a:pt x="907" y="269"/>
                    <a:pt x="912" y="267"/>
                    <a:pt x="916" y="268"/>
                  </a:cubicBezTo>
                  <a:lnTo>
                    <a:pt x="962" y="282"/>
                  </a:lnTo>
                  <a:cubicBezTo>
                    <a:pt x="966" y="283"/>
                    <a:pt x="969" y="287"/>
                    <a:pt x="967" y="292"/>
                  </a:cubicBezTo>
                  <a:cubicBezTo>
                    <a:pt x="966" y="296"/>
                    <a:pt x="962" y="298"/>
                    <a:pt x="957" y="297"/>
                  </a:cubicBezTo>
                  <a:close/>
                  <a:moveTo>
                    <a:pt x="865" y="270"/>
                  </a:moveTo>
                  <a:lnTo>
                    <a:pt x="819" y="256"/>
                  </a:lnTo>
                  <a:cubicBezTo>
                    <a:pt x="815" y="255"/>
                    <a:pt x="813" y="251"/>
                    <a:pt x="814" y="246"/>
                  </a:cubicBezTo>
                  <a:cubicBezTo>
                    <a:pt x="815" y="242"/>
                    <a:pt x="820" y="240"/>
                    <a:pt x="824" y="241"/>
                  </a:cubicBezTo>
                  <a:lnTo>
                    <a:pt x="870" y="254"/>
                  </a:lnTo>
                  <a:cubicBezTo>
                    <a:pt x="874" y="256"/>
                    <a:pt x="877" y="260"/>
                    <a:pt x="875" y="264"/>
                  </a:cubicBezTo>
                  <a:cubicBezTo>
                    <a:pt x="874" y="269"/>
                    <a:pt x="870" y="271"/>
                    <a:pt x="865" y="270"/>
                  </a:cubicBezTo>
                  <a:close/>
                  <a:moveTo>
                    <a:pt x="773" y="243"/>
                  </a:moveTo>
                  <a:lnTo>
                    <a:pt x="727" y="229"/>
                  </a:lnTo>
                  <a:cubicBezTo>
                    <a:pt x="723" y="228"/>
                    <a:pt x="721" y="223"/>
                    <a:pt x="722" y="219"/>
                  </a:cubicBezTo>
                  <a:cubicBezTo>
                    <a:pt x="723" y="215"/>
                    <a:pt x="728" y="212"/>
                    <a:pt x="732" y="214"/>
                  </a:cubicBezTo>
                  <a:lnTo>
                    <a:pt x="778" y="227"/>
                  </a:lnTo>
                  <a:cubicBezTo>
                    <a:pt x="782" y="229"/>
                    <a:pt x="785" y="233"/>
                    <a:pt x="783" y="237"/>
                  </a:cubicBezTo>
                  <a:cubicBezTo>
                    <a:pt x="782" y="241"/>
                    <a:pt x="778" y="244"/>
                    <a:pt x="773" y="243"/>
                  </a:cubicBezTo>
                  <a:close/>
                  <a:moveTo>
                    <a:pt x="681" y="215"/>
                  </a:moveTo>
                  <a:lnTo>
                    <a:pt x="635" y="202"/>
                  </a:lnTo>
                  <a:cubicBezTo>
                    <a:pt x="631" y="201"/>
                    <a:pt x="629" y="196"/>
                    <a:pt x="630" y="192"/>
                  </a:cubicBezTo>
                  <a:cubicBezTo>
                    <a:pt x="631" y="188"/>
                    <a:pt x="636" y="185"/>
                    <a:pt x="640" y="187"/>
                  </a:cubicBezTo>
                  <a:lnTo>
                    <a:pt x="686" y="200"/>
                  </a:lnTo>
                  <a:cubicBezTo>
                    <a:pt x="690" y="201"/>
                    <a:pt x="692" y="206"/>
                    <a:pt x="691" y="210"/>
                  </a:cubicBezTo>
                  <a:cubicBezTo>
                    <a:pt x="690" y="214"/>
                    <a:pt x="685" y="217"/>
                    <a:pt x="681" y="215"/>
                  </a:cubicBezTo>
                  <a:close/>
                  <a:moveTo>
                    <a:pt x="589" y="188"/>
                  </a:moveTo>
                  <a:lnTo>
                    <a:pt x="543" y="175"/>
                  </a:lnTo>
                  <a:cubicBezTo>
                    <a:pt x="539" y="173"/>
                    <a:pt x="536" y="169"/>
                    <a:pt x="538" y="165"/>
                  </a:cubicBezTo>
                  <a:cubicBezTo>
                    <a:pt x="539" y="161"/>
                    <a:pt x="543" y="158"/>
                    <a:pt x="548" y="159"/>
                  </a:cubicBezTo>
                  <a:lnTo>
                    <a:pt x="594" y="173"/>
                  </a:lnTo>
                  <a:cubicBezTo>
                    <a:pt x="598" y="174"/>
                    <a:pt x="600" y="179"/>
                    <a:pt x="599" y="183"/>
                  </a:cubicBezTo>
                  <a:cubicBezTo>
                    <a:pt x="598" y="187"/>
                    <a:pt x="593" y="190"/>
                    <a:pt x="589" y="188"/>
                  </a:cubicBezTo>
                  <a:close/>
                  <a:moveTo>
                    <a:pt x="497" y="161"/>
                  </a:moveTo>
                  <a:lnTo>
                    <a:pt x="451" y="148"/>
                  </a:lnTo>
                  <a:cubicBezTo>
                    <a:pt x="447" y="146"/>
                    <a:pt x="444" y="142"/>
                    <a:pt x="446" y="138"/>
                  </a:cubicBezTo>
                  <a:cubicBezTo>
                    <a:pt x="447" y="133"/>
                    <a:pt x="451" y="131"/>
                    <a:pt x="456" y="132"/>
                  </a:cubicBezTo>
                  <a:lnTo>
                    <a:pt x="502" y="146"/>
                  </a:lnTo>
                  <a:cubicBezTo>
                    <a:pt x="506" y="147"/>
                    <a:pt x="508" y="151"/>
                    <a:pt x="507" y="156"/>
                  </a:cubicBezTo>
                  <a:cubicBezTo>
                    <a:pt x="506" y="160"/>
                    <a:pt x="501" y="162"/>
                    <a:pt x="497" y="161"/>
                  </a:cubicBezTo>
                  <a:close/>
                  <a:moveTo>
                    <a:pt x="405" y="134"/>
                  </a:moveTo>
                  <a:lnTo>
                    <a:pt x="359" y="120"/>
                  </a:lnTo>
                  <a:cubicBezTo>
                    <a:pt x="355" y="119"/>
                    <a:pt x="352" y="115"/>
                    <a:pt x="354" y="110"/>
                  </a:cubicBezTo>
                  <a:cubicBezTo>
                    <a:pt x="355" y="106"/>
                    <a:pt x="359" y="104"/>
                    <a:pt x="364" y="105"/>
                  </a:cubicBezTo>
                  <a:lnTo>
                    <a:pt x="410" y="119"/>
                  </a:lnTo>
                  <a:cubicBezTo>
                    <a:pt x="414" y="120"/>
                    <a:pt x="416" y="124"/>
                    <a:pt x="415" y="129"/>
                  </a:cubicBezTo>
                  <a:cubicBezTo>
                    <a:pt x="414" y="133"/>
                    <a:pt x="409" y="135"/>
                    <a:pt x="405" y="134"/>
                  </a:cubicBezTo>
                  <a:close/>
                  <a:moveTo>
                    <a:pt x="313" y="107"/>
                  </a:moveTo>
                  <a:lnTo>
                    <a:pt x="267" y="93"/>
                  </a:lnTo>
                  <a:cubicBezTo>
                    <a:pt x="263" y="92"/>
                    <a:pt x="260" y="87"/>
                    <a:pt x="262" y="83"/>
                  </a:cubicBezTo>
                  <a:cubicBezTo>
                    <a:pt x="263" y="79"/>
                    <a:pt x="267" y="77"/>
                    <a:pt x="271" y="78"/>
                  </a:cubicBezTo>
                  <a:lnTo>
                    <a:pt x="318" y="91"/>
                  </a:lnTo>
                  <a:cubicBezTo>
                    <a:pt x="322" y="93"/>
                    <a:pt x="324" y="97"/>
                    <a:pt x="323" y="101"/>
                  </a:cubicBezTo>
                  <a:cubicBezTo>
                    <a:pt x="322" y="106"/>
                    <a:pt x="317" y="108"/>
                    <a:pt x="313" y="107"/>
                  </a:cubicBezTo>
                  <a:close/>
                  <a:moveTo>
                    <a:pt x="221" y="80"/>
                  </a:moveTo>
                  <a:lnTo>
                    <a:pt x="175" y="66"/>
                  </a:lnTo>
                  <a:cubicBezTo>
                    <a:pt x="171" y="65"/>
                    <a:pt x="168" y="60"/>
                    <a:pt x="169" y="56"/>
                  </a:cubicBezTo>
                  <a:cubicBezTo>
                    <a:pt x="171" y="52"/>
                    <a:pt x="175" y="49"/>
                    <a:pt x="179" y="51"/>
                  </a:cubicBezTo>
                  <a:lnTo>
                    <a:pt x="225" y="64"/>
                  </a:lnTo>
                  <a:cubicBezTo>
                    <a:pt x="230" y="65"/>
                    <a:pt x="232" y="70"/>
                    <a:pt x="231" y="74"/>
                  </a:cubicBezTo>
                  <a:cubicBezTo>
                    <a:pt x="230" y="78"/>
                    <a:pt x="225" y="81"/>
                    <a:pt x="221" y="80"/>
                  </a:cubicBezTo>
                  <a:close/>
                  <a:moveTo>
                    <a:pt x="129" y="52"/>
                  </a:moveTo>
                  <a:lnTo>
                    <a:pt x="83" y="39"/>
                  </a:lnTo>
                  <a:cubicBezTo>
                    <a:pt x="79" y="38"/>
                    <a:pt x="76" y="33"/>
                    <a:pt x="77" y="29"/>
                  </a:cubicBezTo>
                  <a:cubicBezTo>
                    <a:pt x="79" y="25"/>
                    <a:pt x="83" y="22"/>
                    <a:pt x="87" y="23"/>
                  </a:cubicBezTo>
                  <a:lnTo>
                    <a:pt x="133" y="37"/>
                  </a:lnTo>
                  <a:cubicBezTo>
                    <a:pt x="138" y="38"/>
                    <a:pt x="140" y="43"/>
                    <a:pt x="139" y="47"/>
                  </a:cubicBezTo>
                  <a:cubicBezTo>
                    <a:pt x="138" y="51"/>
                    <a:pt x="133" y="54"/>
                    <a:pt x="129" y="52"/>
                  </a:cubicBezTo>
                  <a:close/>
                  <a:moveTo>
                    <a:pt x="37" y="25"/>
                  </a:moveTo>
                  <a:lnTo>
                    <a:pt x="7" y="16"/>
                  </a:lnTo>
                  <a:cubicBezTo>
                    <a:pt x="3" y="15"/>
                    <a:pt x="0" y="11"/>
                    <a:pt x="2" y="7"/>
                  </a:cubicBezTo>
                  <a:cubicBezTo>
                    <a:pt x="3" y="2"/>
                    <a:pt x="7" y="0"/>
                    <a:pt x="12" y="1"/>
                  </a:cubicBezTo>
                  <a:lnTo>
                    <a:pt x="41" y="10"/>
                  </a:lnTo>
                  <a:cubicBezTo>
                    <a:pt x="46" y="11"/>
                    <a:pt x="48" y="16"/>
                    <a:pt x="47" y="20"/>
                  </a:cubicBezTo>
                  <a:cubicBezTo>
                    <a:pt x="45" y="24"/>
                    <a:pt x="41" y="26"/>
                    <a:pt x="37" y="25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8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4487" y="4938056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9" name="Freeform 239">
              <a:extLst>
                <a:ext uri="{FF2B5EF4-FFF2-40B4-BE49-F238E27FC236}">
                  <a16:creationId xmlns:a16="http://schemas.microsoft.com/office/drawing/2014/main" id="{7B297564-A4E2-45E9-9B6C-B25C45CBE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6469" y="4716025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0" name="Freeform 298">
              <a:extLst>
                <a:ext uri="{FF2B5EF4-FFF2-40B4-BE49-F238E27FC236}">
                  <a16:creationId xmlns:a16="http://schemas.microsoft.com/office/drawing/2014/main" id="{007003D3-152C-4886-80D5-D48E57322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9272" y="4792925"/>
              <a:ext cx="637319" cy="227163"/>
            </a:xfrm>
            <a:custGeom>
              <a:avLst/>
              <a:gdLst>
                <a:gd name="T0" fmla="*/ 2357 w 2418"/>
                <a:gd name="T1" fmla="*/ 834 h 862"/>
                <a:gd name="T2" fmla="*/ 2417 w 2418"/>
                <a:gd name="T3" fmla="*/ 855 h 862"/>
                <a:gd name="T4" fmla="*/ 2271 w 2418"/>
                <a:gd name="T5" fmla="*/ 812 h 862"/>
                <a:gd name="T6" fmla="*/ 2321 w 2418"/>
                <a:gd name="T7" fmla="*/ 813 h 862"/>
                <a:gd name="T8" fmla="*/ 2226 w 2418"/>
                <a:gd name="T9" fmla="*/ 796 h 862"/>
                <a:gd name="T10" fmla="*/ 2186 w 2418"/>
                <a:gd name="T11" fmla="*/ 765 h 862"/>
                <a:gd name="T12" fmla="*/ 2226 w 2418"/>
                <a:gd name="T13" fmla="*/ 796 h 862"/>
                <a:gd name="T14" fmla="*/ 2085 w 2418"/>
                <a:gd name="T15" fmla="*/ 738 h 862"/>
                <a:gd name="T16" fmla="*/ 2145 w 2418"/>
                <a:gd name="T17" fmla="*/ 760 h 862"/>
                <a:gd name="T18" fmla="*/ 1999 w 2418"/>
                <a:gd name="T19" fmla="*/ 717 h 862"/>
                <a:gd name="T20" fmla="*/ 2050 w 2418"/>
                <a:gd name="T21" fmla="*/ 718 h 862"/>
                <a:gd name="T22" fmla="*/ 1954 w 2418"/>
                <a:gd name="T23" fmla="*/ 701 h 862"/>
                <a:gd name="T24" fmla="*/ 1914 w 2418"/>
                <a:gd name="T25" fmla="*/ 670 h 862"/>
                <a:gd name="T26" fmla="*/ 1954 w 2418"/>
                <a:gd name="T27" fmla="*/ 701 h 862"/>
                <a:gd name="T28" fmla="*/ 1813 w 2418"/>
                <a:gd name="T29" fmla="*/ 643 h 862"/>
                <a:gd name="T30" fmla="*/ 1874 w 2418"/>
                <a:gd name="T31" fmla="*/ 664 h 862"/>
                <a:gd name="T32" fmla="*/ 1727 w 2418"/>
                <a:gd name="T33" fmla="*/ 621 h 862"/>
                <a:gd name="T34" fmla="*/ 1778 w 2418"/>
                <a:gd name="T35" fmla="*/ 622 h 862"/>
                <a:gd name="T36" fmla="*/ 1682 w 2418"/>
                <a:gd name="T37" fmla="*/ 605 h 862"/>
                <a:gd name="T38" fmla="*/ 1642 w 2418"/>
                <a:gd name="T39" fmla="*/ 574 h 862"/>
                <a:gd name="T40" fmla="*/ 1682 w 2418"/>
                <a:gd name="T41" fmla="*/ 605 h 862"/>
                <a:gd name="T42" fmla="*/ 1541 w 2418"/>
                <a:gd name="T43" fmla="*/ 548 h 862"/>
                <a:gd name="T44" fmla="*/ 1602 w 2418"/>
                <a:gd name="T45" fmla="*/ 569 h 862"/>
                <a:gd name="T46" fmla="*/ 1456 w 2418"/>
                <a:gd name="T47" fmla="*/ 526 h 862"/>
                <a:gd name="T48" fmla="*/ 1506 w 2418"/>
                <a:gd name="T49" fmla="*/ 527 h 862"/>
                <a:gd name="T50" fmla="*/ 1410 w 2418"/>
                <a:gd name="T51" fmla="*/ 510 h 862"/>
                <a:gd name="T52" fmla="*/ 1371 w 2418"/>
                <a:gd name="T53" fmla="*/ 479 h 862"/>
                <a:gd name="T54" fmla="*/ 1410 w 2418"/>
                <a:gd name="T55" fmla="*/ 510 h 862"/>
                <a:gd name="T56" fmla="*/ 1270 w 2418"/>
                <a:gd name="T57" fmla="*/ 452 h 862"/>
                <a:gd name="T58" fmla="*/ 1330 w 2418"/>
                <a:gd name="T59" fmla="*/ 473 h 862"/>
                <a:gd name="T60" fmla="*/ 1184 w 2418"/>
                <a:gd name="T61" fmla="*/ 430 h 862"/>
                <a:gd name="T62" fmla="*/ 1235 w 2418"/>
                <a:gd name="T63" fmla="*/ 431 h 862"/>
                <a:gd name="T64" fmla="*/ 1139 w 2418"/>
                <a:gd name="T65" fmla="*/ 414 h 862"/>
                <a:gd name="T66" fmla="*/ 1099 w 2418"/>
                <a:gd name="T67" fmla="*/ 383 h 862"/>
                <a:gd name="T68" fmla="*/ 1139 w 2418"/>
                <a:gd name="T69" fmla="*/ 414 h 862"/>
                <a:gd name="T70" fmla="*/ 998 w 2418"/>
                <a:gd name="T71" fmla="*/ 357 h 862"/>
                <a:gd name="T72" fmla="*/ 1058 w 2418"/>
                <a:gd name="T73" fmla="*/ 378 h 862"/>
                <a:gd name="T74" fmla="*/ 912 w 2418"/>
                <a:gd name="T75" fmla="*/ 335 h 862"/>
                <a:gd name="T76" fmla="*/ 963 w 2418"/>
                <a:gd name="T77" fmla="*/ 336 h 862"/>
                <a:gd name="T78" fmla="*/ 867 w 2418"/>
                <a:gd name="T79" fmla="*/ 319 h 862"/>
                <a:gd name="T80" fmla="*/ 827 w 2418"/>
                <a:gd name="T81" fmla="*/ 288 h 862"/>
                <a:gd name="T82" fmla="*/ 867 w 2418"/>
                <a:gd name="T83" fmla="*/ 319 h 862"/>
                <a:gd name="T84" fmla="*/ 726 w 2418"/>
                <a:gd name="T85" fmla="*/ 261 h 862"/>
                <a:gd name="T86" fmla="*/ 787 w 2418"/>
                <a:gd name="T87" fmla="*/ 282 h 862"/>
                <a:gd name="T88" fmla="*/ 641 w 2418"/>
                <a:gd name="T89" fmla="*/ 239 h 862"/>
                <a:gd name="T90" fmla="*/ 691 w 2418"/>
                <a:gd name="T91" fmla="*/ 240 h 862"/>
                <a:gd name="T92" fmla="*/ 595 w 2418"/>
                <a:gd name="T93" fmla="*/ 223 h 862"/>
                <a:gd name="T94" fmla="*/ 555 w 2418"/>
                <a:gd name="T95" fmla="*/ 192 h 862"/>
                <a:gd name="T96" fmla="*/ 595 w 2418"/>
                <a:gd name="T97" fmla="*/ 223 h 862"/>
                <a:gd name="T98" fmla="*/ 455 w 2418"/>
                <a:gd name="T99" fmla="*/ 166 h 862"/>
                <a:gd name="T100" fmla="*/ 515 w 2418"/>
                <a:gd name="T101" fmla="*/ 187 h 862"/>
                <a:gd name="T102" fmla="*/ 369 w 2418"/>
                <a:gd name="T103" fmla="*/ 144 h 862"/>
                <a:gd name="T104" fmla="*/ 420 w 2418"/>
                <a:gd name="T105" fmla="*/ 145 h 862"/>
                <a:gd name="T106" fmla="*/ 324 w 2418"/>
                <a:gd name="T107" fmla="*/ 128 h 862"/>
                <a:gd name="T108" fmla="*/ 284 w 2418"/>
                <a:gd name="T109" fmla="*/ 97 h 862"/>
                <a:gd name="T110" fmla="*/ 324 w 2418"/>
                <a:gd name="T111" fmla="*/ 128 h 862"/>
                <a:gd name="T112" fmla="*/ 183 w 2418"/>
                <a:gd name="T113" fmla="*/ 70 h 862"/>
                <a:gd name="T114" fmla="*/ 243 w 2418"/>
                <a:gd name="T115" fmla="*/ 91 h 862"/>
                <a:gd name="T116" fmla="*/ 97 w 2418"/>
                <a:gd name="T117" fmla="*/ 48 h 862"/>
                <a:gd name="T118" fmla="*/ 148 w 2418"/>
                <a:gd name="T119" fmla="*/ 49 h 862"/>
                <a:gd name="T120" fmla="*/ 52 w 2418"/>
                <a:gd name="T121" fmla="*/ 33 h 862"/>
                <a:gd name="T122" fmla="*/ 12 w 2418"/>
                <a:gd name="T123" fmla="*/ 2 h 862"/>
                <a:gd name="T124" fmla="*/ 52 w 2418"/>
                <a:gd name="T125" fmla="*/ 33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18" h="862">
                  <a:moveTo>
                    <a:pt x="2407" y="860"/>
                  </a:moveTo>
                  <a:lnTo>
                    <a:pt x="2361" y="844"/>
                  </a:lnTo>
                  <a:cubicBezTo>
                    <a:pt x="2357" y="843"/>
                    <a:pt x="2355" y="838"/>
                    <a:pt x="2357" y="834"/>
                  </a:cubicBezTo>
                  <a:cubicBezTo>
                    <a:pt x="2358" y="830"/>
                    <a:pt x="2363" y="828"/>
                    <a:pt x="2367" y="829"/>
                  </a:cubicBezTo>
                  <a:lnTo>
                    <a:pt x="2412" y="845"/>
                  </a:lnTo>
                  <a:cubicBezTo>
                    <a:pt x="2416" y="846"/>
                    <a:pt x="2418" y="851"/>
                    <a:pt x="2417" y="855"/>
                  </a:cubicBezTo>
                  <a:cubicBezTo>
                    <a:pt x="2415" y="859"/>
                    <a:pt x="2411" y="862"/>
                    <a:pt x="2407" y="860"/>
                  </a:cubicBezTo>
                  <a:close/>
                  <a:moveTo>
                    <a:pt x="2316" y="828"/>
                  </a:moveTo>
                  <a:lnTo>
                    <a:pt x="2271" y="812"/>
                  </a:lnTo>
                  <a:cubicBezTo>
                    <a:pt x="2267" y="811"/>
                    <a:pt x="2265" y="806"/>
                    <a:pt x="2266" y="802"/>
                  </a:cubicBezTo>
                  <a:cubicBezTo>
                    <a:pt x="2267" y="798"/>
                    <a:pt x="2272" y="796"/>
                    <a:pt x="2276" y="797"/>
                  </a:cubicBezTo>
                  <a:lnTo>
                    <a:pt x="2321" y="813"/>
                  </a:lnTo>
                  <a:cubicBezTo>
                    <a:pt x="2326" y="815"/>
                    <a:pt x="2328" y="819"/>
                    <a:pt x="2326" y="823"/>
                  </a:cubicBezTo>
                  <a:cubicBezTo>
                    <a:pt x="2325" y="828"/>
                    <a:pt x="2320" y="830"/>
                    <a:pt x="2316" y="828"/>
                  </a:cubicBezTo>
                  <a:close/>
                  <a:moveTo>
                    <a:pt x="2226" y="796"/>
                  </a:moveTo>
                  <a:lnTo>
                    <a:pt x="2180" y="781"/>
                  </a:lnTo>
                  <a:cubicBezTo>
                    <a:pt x="2176" y="779"/>
                    <a:pt x="2174" y="774"/>
                    <a:pt x="2175" y="770"/>
                  </a:cubicBezTo>
                  <a:cubicBezTo>
                    <a:pt x="2177" y="766"/>
                    <a:pt x="2181" y="764"/>
                    <a:pt x="2186" y="765"/>
                  </a:cubicBezTo>
                  <a:lnTo>
                    <a:pt x="2231" y="781"/>
                  </a:lnTo>
                  <a:cubicBezTo>
                    <a:pt x="2235" y="783"/>
                    <a:pt x="2237" y="787"/>
                    <a:pt x="2236" y="792"/>
                  </a:cubicBezTo>
                  <a:cubicBezTo>
                    <a:pt x="2234" y="796"/>
                    <a:pt x="2230" y="798"/>
                    <a:pt x="2226" y="796"/>
                  </a:cubicBezTo>
                  <a:close/>
                  <a:moveTo>
                    <a:pt x="2135" y="765"/>
                  </a:moveTo>
                  <a:lnTo>
                    <a:pt x="2090" y="749"/>
                  </a:lnTo>
                  <a:cubicBezTo>
                    <a:pt x="2086" y="747"/>
                    <a:pt x="2083" y="743"/>
                    <a:pt x="2085" y="738"/>
                  </a:cubicBezTo>
                  <a:cubicBezTo>
                    <a:pt x="2086" y="734"/>
                    <a:pt x="2091" y="732"/>
                    <a:pt x="2095" y="734"/>
                  </a:cubicBezTo>
                  <a:lnTo>
                    <a:pt x="2140" y="750"/>
                  </a:lnTo>
                  <a:cubicBezTo>
                    <a:pt x="2145" y="751"/>
                    <a:pt x="2147" y="756"/>
                    <a:pt x="2145" y="760"/>
                  </a:cubicBezTo>
                  <a:cubicBezTo>
                    <a:pt x="2144" y="764"/>
                    <a:pt x="2139" y="766"/>
                    <a:pt x="2135" y="765"/>
                  </a:cubicBezTo>
                  <a:close/>
                  <a:moveTo>
                    <a:pt x="2044" y="733"/>
                  </a:moveTo>
                  <a:lnTo>
                    <a:pt x="1999" y="717"/>
                  </a:lnTo>
                  <a:cubicBezTo>
                    <a:pt x="1995" y="715"/>
                    <a:pt x="1993" y="711"/>
                    <a:pt x="1994" y="707"/>
                  </a:cubicBezTo>
                  <a:cubicBezTo>
                    <a:pt x="1996" y="703"/>
                    <a:pt x="2000" y="700"/>
                    <a:pt x="2005" y="702"/>
                  </a:cubicBezTo>
                  <a:lnTo>
                    <a:pt x="2050" y="718"/>
                  </a:lnTo>
                  <a:cubicBezTo>
                    <a:pt x="2054" y="719"/>
                    <a:pt x="2056" y="724"/>
                    <a:pt x="2055" y="728"/>
                  </a:cubicBezTo>
                  <a:cubicBezTo>
                    <a:pt x="2053" y="732"/>
                    <a:pt x="2049" y="734"/>
                    <a:pt x="2044" y="733"/>
                  </a:cubicBezTo>
                  <a:close/>
                  <a:moveTo>
                    <a:pt x="1954" y="701"/>
                  </a:moveTo>
                  <a:lnTo>
                    <a:pt x="1909" y="685"/>
                  </a:lnTo>
                  <a:cubicBezTo>
                    <a:pt x="1904" y="684"/>
                    <a:pt x="1902" y="679"/>
                    <a:pt x="1904" y="675"/>
                  </a:cubicBezTo>
                  <a:cubicBezTo>
                    <a:pt x="1905" y="671"/>
                    <a:pt x="1910" y="668"/>
                    <a:pt x="1914" y="670"/>
                  </a:cubicBezTo>
                  <a:lnTo>
                    <a:pt x="1959" y="686"/>
                  </a:lnTo>
                  <a:cubicBezTo>
                    <a:pt x="1963" y="687"/>
                    <a:pt x="1966" y="692"/>
                    <a:pt x="1964" y="696"/>
                  </a:cubicBezTo>
                  <a:cubicBezTo>
                    <a:pt x="1963" y="700"/>
                    <a:pt x="1958" y="702"/>
                    <a:pt x="1954" y="701"/>
                  </a:cubicBezTo>
                  <a:close/>
                  <a:moveTo>
                    <a:pt x="1863" y="669"/>
                  </a:moveTo>
                  <a:lnTo>
                    <a:pt x="1818" y="653"/>
                  </a:lnTo>
                  <a:cubicBezTo>
                    <a:pt x="1814" y="652"/>
                    <a:pt x="1812" y="647"/>
                    <a:pt x="1813" y="643"/>
                  </a:cubicBezTo>
                  <a:cubicBezTo>
                    <a:pt x="1815" y="639"/>
                    <a:pt x="1819" y="637"/>
                    <a:pt x="1823" y="638"/>
                  </a:cubicBezTo>
                  <a:lnTo>
                    <a:pt x="1869" y="654"/>
                  </a:lnTo>
                  <a:cubicBezTo>
                    <a:pt x="1873" y="655"/>
                    <a:pt x="1875" y="660"/>
                    <a:pt x="1874" y="664"/>
                  </a:cubicBezTo>
                  <a:cubicBezTo>
                    <a:pt x="1872" y="668"/>
                    <a:pt x="1868" y="671"/>
                    <a:pt x="1863" y="669"/>
                  </a:cubicBezTo>
                  <a:close/>
                  <a:moveTo>
                    <a:pt x="1773" y="637"/>
                  </a:moveTo>
                  <a:lnTo>
                    <a:pt x="1727" y="621"/>
                  </a:lnTo>
                  <a:cubicBezTo>
                    <a:pt x="1723" y="620"/>
                    <a:pt x="1721" y="615"/>
                    <a:pt x="1723" y="611"/>
                  </a:cubicBezTo>
                  <a:cubicBezTo>
                    <a:pt x="1724" y="607"/>
                    <a:pt x="1729" y="605"/>
                    <a:pt x="1733" y="606"/>
                  </a:cubicBezTo>
                  <a:lnTo>
                    <a:pt x="1778" y="622"/>
                  </a:lnTo>
                  <a:cubicBezTo>
                    <a:pt x="1782" y="624"/>
                    <a:pt x="1784" y="628"/>
                    <a:pt x="1783" y="632"/>
                  </a:cubicBezTo>
                  <a:cubicBezTo>
                    <a:pt x="1782" y="637"/>
                    <a:pt x="1777" y="639"/>
                    <a:pt x="1773" y="637"/>
                  </a:cubicBezTo>
                  <a:close/>
                  <a:moveTo>
                    <a:pt x="1682" y="605"/>
                  </a:moveTo>
                  <a:lnTo>
                    <a:pt x="1637" y="590"/>
                  </a:lnTo>
                  <a:cubicBezTo>
                    <a:pt x="1633" y="588"/>
                    <a:pt x="1631" y="584"/>
                    <a:pt x="1632" y="579"/>
                  </a:cubicBezTo>
                  <a:cubicBezTo>
                    <a:pt x="1633" y="575"/>
                    <a:pt x="1638" y="573"/>
                    <a:pt x="1642" y="574"/>
                  </a:cubicBezTo>
                  <a:lnTo>
                    <a:pt x="1688" y="590"/>
                  </a:lnTo>
                  <a:cubicBezTo>
                    <a:pt x="1692" y="592"/>
                    <a:pt x="1694" y="596"/>
                    <a:pt x="1692" y="601"/>
                  </a:cubicBezTo>
                  <a:cubicBezTo>
                    <a:pt x="1691" y="605"/>
                    <a:pt x="1686" y="607"/>
                    <a:pt x="1682" y="605"/>
                  </a:cubicBezTo>
                  <a:close/>
                  <a:moveTo>
                    <a:pt x="1592" y="574"/>
                  </a:moveTo>
                  <a:lnTo>
                    <a:pt x="1546" y="558"/>
                  </a:lnTo>
                  <a:cubicBezTo>
                    <a:pt x="1542" y="556"/>
                    <a:pt x="1540" y="552"/>
                    <a:pt x="1541" y="548"/>
                  </a:cubicBezTo>
                  <a:cubicBezTo>
                    <a:pt x="1543" y="543"/>
                    <a:pt x="1547" y="541"/>
                    <a:pt x="1552" y="543"/>
                  </a:cubicBezTo>
                  <a:lnTo>
                    <a:pt x="1597" y="559"/>
                  </a:lnTo>
                  <a:cubicBezTo>
                    <a:pt x="1601" y="560"/>
                    <a:pt x="1603" y="565"/>
                    <a:pt x="1602" y="569"/>
                  </a:cubicBezTo>
                  <a:cubicBezTo>
                    <a:pt x="1600" y="573"/>
                    <a:pt x="1596" y="575"/>
                    <a:pt x="1592" y="574"/>
                  </a:cubicBezTo>
                  <a:close/>
                  <a:moveTo>
                    <a:pt x="1501" y="542"/>
                  </a:moveTo>
                  <a:lnTo>
                    <a:pt x="1456" y="526"/>
                  </a:lnTo>
                  <a:cubicBezTo>
                    <a:pt x="1452" y="524"/>
                    <a:pt x="1449" y="520"/>
                    <a:pt x="1451" y="516"/>
                  </a:cubicBezTo>
                  <a:cubicBezTo>
                    <a:pt x="1452" y="512"/>
                    <a:pt x="1457" y="509"/>
                    <a:pt x="1461" y="511"/>
                  </a:cubicBezTo>
                  <a:lnTo>
                    <a:pt x="1506" y="527"/>
                  </a:lnTo>
                  <a:cubicBezTo>
                    <a:pt x="1511" y="528"/>
                    <a:pt x="1513" y="533"/>
                    <a:pt x="1511" y="537"/>
                  </a:cubicBezTo>
                  <a:cubicBezTo>
                    <a:pt x="1510" y="541"/>
                    <a:pt x="1505" y="543"/>
                    <a:pt x="1501" y="542"/>
                  </a:cubicBezTo>
                  <a:close/>
                  <a:moveTo>
                    <a:pt x="1410" y="510"/>
                  </a:moveTo>
                  <a:lnTo>
                    <a:pt x="1365" y="494"/>
                  </a:lnTo>
                  <a:cubicBezTo>
                    <a:pt x="1361" y="493"/>
                    <a:pt x="1359" y="488"/>
                    <a:pt x="1360" y="484"/>
                  </a:cubicBezTo>
                  <a:cubicBezTo>
                    <a:pt x="1362" y="480"/>
                    <a:pt x="1366" y="477"/>
                    <a:pt x="1371" y="479"/>
                  </a:cubicBezTo>
                  <a:lnTo>
                    <a:pt x="1416" y="495"/>
                  </a:lnTo>
                  <a:cubicBezTo>
                    <a:pt x="1420" y="496"/>
                    <a:pt x="1422" y="501"/>
                    <a:pt x="1421" y="505"/>
                  </a:cubicBezTo>
                  <a:cubicBezTo>
                    <a:pt x="1419" y="509"/>
                    <a:pt x="1415" y="511"/>
                    <a:pt x="1410" y="510"/>
                  </a:cubicBezTo>
                  <a:close/>
                  <a:moveTo>
                    <a:pt x="1320" y="478"/>
                  </a:moveTo>
                  <a:lnTo>
                    <a:pt x="1275" y="462"/>
                  </a:lnTo>
                  <a:cubicBezTo>
                    <a:pt x="1270" y="461"/>
                    <a:pt x="1268" y="456"/>
                    <a:pt x="1270" y="452"/>
                  </a:cubicBezTo>
                  <a:cubicBezTo>
                    <a:pt x="1271" y="448"/>
                    <a:pt x="1276" y="446"/>
                    <a:pt x="1280" y="447"/>
                  </a:cubicBezTo>
                  <a:lnTo>
                    <a:pt x="1325" y="463"/>
                  </a:lnTo>
                  <a:cubicBezTo>
                    <a:pt x="1329" y="465"/>
                    <a:pt x="1332" y="469"/>
                    <a:pt x="1330" y="473"/>
                  </a:cubicBezTo>
                  <a:cubicBezTo>
                    <a:pt x="1329" y="477"/>
                    <a:pt x="1324" y="480"/>
                    <a:pt x="1320" y="478"/>
                  </a:cubicBezTo>
                  <a:close/>
                  <a:moveTo>
                    <a:pt x="1229" y="446"/>
                  </a:moveTo>
                  <a:lnTo>
                    <a:pt x="1184" y="430"/>
                  </a:lnTo>
                  <a:cubicBezTo>
                    <a:pt x="1180" y="429"/>
                    <a:pt x="1178" y="424"/>
                    <a:pt x="1179" y="420"/>
                  </a:cubicBezTo>
                  <a:cubicBezTo>
                    <a:pt x="1181" y="416"/>
                    <a:pt x="1185" y="414"/>
                    <a:pt x="1189" y="415"/>
                  </a:cubicBezTo>
                  <a:lnTo>
                    <a:pt x="1235" y="431"/>
                  </a:lnTo>
                  <a:cubicBezTo>
                    <a:pt x="1239" y="433"/>
                    <a:pt x="1241" y="437"/>
                    <a:pt x="1240" y="441"/>
                  </a:cubicBezTo>
                  <a:cubicBezTo>
                    <a:pt x="1238" y="446"/>
                    <a:pt x="1234" y="448"/>
                    <a:pt x="1229" y="446"/>
                  </a:cubicBezTo>
                  <a:close/>
                  <a:moveTo>
                    <a:pt x="1139" y="414"/>
                  </a:moveTo>
                  <a:lnTo>
                    <a:pt x="1094" y="399"/>
                  </a:lnTo>
                  <a:cubicBezTo>
                    <a:pt x="1089" y="397"/>
                    <a:pt x="1087" y="393"/>
                    <a:pt x="1089" y="388"/>
                  </a:cubicBezTo>
                  <a:cubicBezTo>
                    <a:pt x="1090" y="384"/>
                    <a:pt x="1095" y="382"/>
                    <a:pt x="1099" y="383"/>
                  </a:cubicBezTo>
                  <a:lnTo>
                    <a:pt x="1144" y="399"/>
                  </a:lnTo>
                  <a:cubicBezTo>
                    <a:pt x="1148" y="401"/>
                    <a:pt x="1150" y="405"/>
                    <a:pt x="1149" y="410"/>
                  </a:cubicBezTo>
                  <a:cubicBezTo>
                    <a:pt x="1148" y="414"/>
                    <a:pt x="1143" y="416"/>
                    <a:pt x="1139" y="414"/>
                  </a:cubicBezTo>
                  <a:close/>
                  <a:moveTo>
                    <a:pt x="1048" y="383"/>
                  </a:moveTo>
                  <a:lnTo>
                    <a:pt x="1003" y="367"/>
                  </a:lnTo>
                  <a:cubicBezTo>
                    <a:pt x="999" y="365"/>
                    <a:pt x="997" y="361"/>
                    <a:pt x="998" y="357"/>
                  </a:cubicBezTo>
                  <a:cubicBezTo>
                    <a:pt x="1000" y="352"/>
                    <a:pt x="1004" y="350"/>
                    <a:pt x="1008" y="352"/>
                  </a:cubicBezTo>
                  <a:lnTo>
                    <a:pt x="1054" y="368"/>
                  </a:lnTo>
                  <a:cubicBezTo>
                    <a:pt x="1058" y="369"/>
                    <a:pt x="1060" y="374"/>
                    <a:pt x="1058" y="378"/>
                  </a:cubicBezTo>
                  <a:cubicBezTo>
                    <a:pt x="1057" y="382"/>
                    <a:pt x="1052" y="384"/>
                    <a:pt x="1048" y="383"/>
                  </a:cubicBezTo>
                  <a:close/>
                  <a:moveTo>
                    <a:pt x="958" y="351"/>
                  </a:moveTo>
                  <a:lnTo>
                    <a:pt x="912" y="335"/>
                  </a:lnTo>
                  <a:cubicBezTo>
                    <a:pt x="908" y="333"/>
                    <a:pt x="906" y="329"/>
                    <a:pt x="907" y="325"/>
                  </a:cubicBezTo>
                  <a:cubicBezTo>
                    <a:pt x="909" y="321"/>
                    <a:pt x="914" y="318"/>
                    <a:pt x="918" y="320"/>
                  </a:cubicBezTo>
                  <a:lnTo>
                    <a:pt x="963" y="336"/>
                  </a:lnTo>
                  <a:cubicBezTo>
                    <a:pt x="967" y="337"/>
                    <a:pt x="969" y="342"/>
                    <a:pt x="968" y="346"/>
                  </a:cubicBezTo>
                  <a:cubicBezTo>
                    <a:pt x="966" y="350"/>
                    <a:pt x="962" y="352"/>
                    <a:pt x="958" y="351"/>
                  </a:cubicBezTo>
                  <a:close/>
                  <a:moveTo>
                    <a:pt x="867" y="319"/>
                  </a:moveTo>
                  <a:lnTo>
                    <a:pt x="822" y="303"/>
                  </a:lnTo>
                  <a:cubicBezTo>
                    <a:pt x="818" y="302"/>
                    <a:pt x="815" y="297"/>
                    <a:pt x="817" y="293"/>
                  </a:cubicBezTo>
                  <a:cubicBezTo>
                    <a:pt x="818" y="289"/>
                    <a:pt x="823" y="287"/>
                    <a:pt x="827" y="288"/>
                  </a:cubicBezTo>
                  <a:lnTo>
                    <a:pt x="872" y="304"/>
                  </a:lnTo>
                  <a:cubicBezTo>
                    <a:pt x="877" y="305"/>
                    <a:pt x="879" y="310"/>
                    <a:pt x="877" y="314"/>
                  </a:cubicBezTo>
                  <a:cubicBezTo>
                    <a:pt x="876" y="318"/>
                    <a:pt x="871" y="320"/>
                    <a:pt x="867" y="319"/>
                  </a:cubicBezTo>
                  <a:close/>
                  <a:moveTo>
                    <a:pt x="777" y="287"/>
                  </a:moveTo>
                  <a:lnTo>
                    <a:pt x="731" y="271"/>
                  </a:lnTo>
                  <a:cubicBezTo>
                    <a:pt x="727" y="270"/>
                    <a:pt x="725" y="265"/>
                    <a:pt x="726" y="261"/>
                  </a:cubicBezTo>
                  <a:cubicBezTo>
                    <a:pt x="728" y="257"/>
                    <a:pt x="732" y="255"/>
                    <a:pt x="737" y="256"/>
                  </a:cubicBezTo>
                  <a:lnTo>
                    <a:pt x="782" y="272"/>
                  </a:lnTo>
                  <a:cubicBezTo>
                    <a:pt x="786" y="274"/>
                    <a:pt x="788" y="278"/>
                    <a:pt x="787" y="282"/>
                  </a:cubicBezTo>
                  <a:cubicBezTo>
                    <a:pt x="785" y="286"/>
                    <a:pt x="781" y="289"/>
                    <a:pt x="777" y="287"/>
                  </a:cubicBezTo>
                  <a:close/>
                  <a:moveTo>
                    <a:pt x="686" y="255"/>
                  </a:moveTo>
                  <a:lnTo>
                    <a:pt x="641" y="239"/>
                  </a:lnTo>
                  <a:cubicBezTo>
                    <a:pt x="636" y="238"/>
                    <a:pt x="634" y="233"/>
                    <a:pt x="636" y="229"/>
                  </a:cubicBezTo>
                  <a:cubicBezTo>
                    <a:pt x="637" y="225"/>
                    <a:pt x="642" y="223"/>
                    <a:pt x="646" y="224"/>
                  </a:cubicBezTo>
                  <a:lnTo>
                    <a:pt x="691" y="240"/>
                  </a:lnTo>
                  <a:cubicBezTo>
                    <a:pt x="695" y="242"/>
                    <a:pt x="698" y="246"/>
                    <a:pt x="696" y="250"/>
                  </a:cubicBezTo>
                  <a:cubicBezTo>
                    <a:pt x="695" y="255"/>
                    <a:pt x="690" y="257"/>
                    <a:pt x="686" y="255"/>
                  </a:cubicBezTo>
                  <a:close/>
                  <a:moveTo>
                    <a:pt x="595" y="223"/>
                  </a:moveTo>
                  <a:lnTo>
                    <a:pt x="550" y="208"/>
                  </a:lnTo>
                  <a:cubicBezTo>
                    <a:pt x="546" y="206"/>
                    <a:pt x="544" y="202"/>
                    <a:pt x="545" y="197"/>
                  </a:cubicBezTo>
                  <a:cubicBezTo>
                    <a:pt x="547" y="193"/>
                    <a:pt x="551" y="191"/>
                    <a:pt x="555" y="192"/>
                  </a:cubicBezTo>
                  <a:lnTo>
                    <a:pt x="601" y="208"/>
                  </a:lnTo>
                  <a:cubicBezTo>
                    <a:pt x="605" y="210"/>
                    <a:pt x="607" y="214"/>
                    <a:pt x="606" y="219"/>
                  </a:cubicBezTo>
                  <a:cubicBezTo>
                    <a:pt x="604" y="223"/>
                    <a:pt x="600" y="225"/>
                    <a:pt x="595" y="223"/>
                  </a:cubicBezTo>
                  <a:close/>
                  <a:moveTo>
                    <a:pt x="505" y="192"/>
                  </a:moveTo>
                  <a:lnTo>
                    <a:pt x="460" y="176"/>
                  </a:lnTo>
                  <a:cubicBezTo>
                    <a:pt x="455" y="174"/>
                    <a:pt x="453" y="170"/>
                    <a:pt x="455" y="166"/>
                  </a:cubicBezTo>
                  <a:cubicBezTo>
                    <a:pt x="456" y="161"/>
                    <a:pt x="461" y="159"/>
                    <a:pt x="465" y="161"/>
                  </a:cubicBezTo>
                  <a:lnTo>
                    <a:pt x="510" y="177"/>
                  </a:lnTo>
                  <a:cubicBezTo>
                    <a:pt x="514" y="178"/>
                    <a:pt x="516" y="183"/>
                    <a:pt x="515" y="187"/>
                  </a:cubicBezTo>
                  <a:cubicBezTo>
                    <a:pt x="514" y="191"/>
                    <a:pt x="509" y="193"/>
                    <a:pt x="505" y="192"/>
                  </a:cubicBezTo>
                  <a:close/>
                  <a:moveTo>
                    <a:pt x="414" y="160"/>
                  </a:moveTo>
                  <a:lnTo>
                    <a:pt x="369" y="144"/>
                  </a:lnTo>
                  <a:cubicBezTo>
                    <a:pt x="365" y="142"/>
                    <a:pt x="363" y="138"/>
                    <a:pt x="364" y="134"/>
                  </a:cubicBezTo>
                  <a:cubicBezTo>
                    <a:pt x="366" y="130"/>
                    <a:pt x="370" y="127"/>
                    <a:pt x="374" y="129"/>
                  </a:cubicBezTo>
                  <a:lnTo>
                    <a:pt x="420" y="145"/>
                  </a:lnTo>
                  <a:cubicBezTo>
                    <a:pt x="424" y="146"/>
                    <a:pt x="426" y="151"/>
                    <a:pt x="424" y="155"/>
                  </a:cubicBezTo>
                  <a:cubicBezTo>
                    <a:pt x="423" y="159"/>
                    <a:pt x="418" y="161"/>
                    <a:pt x="414" y="160"/>
                  </a:cubicBezTo>
                  <a:close/>
                  <a:moveTo>
                    <a:pt x="324" y="128"/>
                  </a:moveTo>
                  <a:lnTo>
                    <a:pt x="278" y="112"/>
                  </a:lnTo>
                  <a:cubicBezTo>
                    <a:pt x="274" y="111"/>
                    <a:pt x="272" y="106"/>
                    <a:pt x="273" y="102"/>
                  </a:cubicBezTo>
                  <a:cubicBezTo>
                    <a:pt x="275" y="98"/>
                    <a:pt x="280" y="96"/>
                    <a:pt x="284" y="97"/>
                  </a:cubicBezTo>
                  <a:lnTo>
                    <a:pt x="329" y="113"/>
                  </a:lnTo>
                  <a:cubicBezTo>
                    <a:pt x="333" y="114"/>
                    <a:pt x="335" y="119"/>
                    <a:pt x="334" y="123"/>
                  </a:cubicBezTo>
                  <a:cubicBezTo>
                    <a:pt x="332" y="127"/>
                    <a:pt x="328" y="129"/>
                    <a:pt x="324" y="128"/>
                  </a:cubicBezTo>
                  <a:close/>
                  <a:moveTo>
                    <a:pt x="233" y="96"/>
                  </a:moveTo>
                  <a:lnTo>
                    <a:pt x="188" y="80"/>
                  </a:lnTo>
                  <a:cubicBezTo>
                    <a:pt x="184" y="79"/>
                    <a:pt x="181" y="74"/>
                    <a:pt x="183" y="70"/>
                  </a:cubicBezTo>
                  <a:cubicBezTo>
                    <a:pt x="184" y="66"/>
                    <a:pt x="189" y="64"/>
                    <a:pt x="193" y="65"/>
                  </a:cubicBezTo>
                  <a:lnTo>
                    <a:pt x="238" y="81"/>
                  </a:lnTo>
                  <a:cubicBezTo>
                    <a:pt x="243" y="83"/>
                    <a:pt x="245" y="87"/>
                    <a:pt x="243" y="91"/>
                  </a:cubicBezTo>
                  <a:cubicBezTo>
                    <a:pt x="242" y="95"/>
                    <a:pt x="237" y="98"/>
                    <a:pt x="233" y="96"/>
                  </a:cubicBezTo>
                  <a:close/>
                  <a:moveTo>
                    <a:pt x="143" y="64"/>
                  </a:moveTo>
                  <a:lnTo>
                    <a:pt x="97" y="48"/>
                  </a:lnTo>
                  <a:cubicBezTo>
                    <a:pt x="93" y="47"/>
                    <a:pt x="91" y="42"/>
                    <a:pt x="92" y="38"/>
                  </a:cubicBezTo>
                  <a:cubicBezTo>
                    <a:pt x="94" y="34"/>
                    <a:pt x="98" y="32"/>
                    <a:pt x="103" y="33"/>
                  </a:cubicBezTo>
                  <a:lnTo>
                    <a:pt x="148" y="49"/>
                  </a:lnTo>
                  <a:cubicBezTo>
                    <a:pt x="152" y="51"/>
                    <a:pt x="154" y="55"/>
                    <a:pt x="153" y="59"/>
                  </a:cubicBezTo>
                  <a:cubicBezTo>
                    <a:pt x="151" y="64"/>
                    <a:pt x="147" y="66"/>
                    <a:pt x="143" y="64"/>
                  </a:cubicBezTo>
                  <a:close/>
                  <a:moveTo>
                    <a:pt x="52" y="33"/>
                  </a:moveTo>
                  <a:lnTo>
                    <a:pt x="7" y="17"/>
                  </a:lnTo>
                  <a:cubicBezTo>
                    <a:pt x="3" y="15"/>
                    <a:pt x="0" y="11"/>
                    <a:pt x="2" y="6"/>
                  </a:cubicBezTo>
                  <a:cubicBezTo>
                    <a:pt x="3" y="2"/>
                    <a:pt x="8" y="0"/>
                    <a:pt x="12" y="2"/>
                  </a:cubicBezTo>
                  <a:lnTo>
                    <a:pt x="57" y="17"/>
                  </a:lnTo>
                  <a:cubicBezTo>
                    <a:pt x="61" y="19"/>
                    <a:pt x="64" y="23"/>
                    <a:pt x="62" y="28"/>
                  </a:cubicBezTo>
                  <a:cubicBezTo>
                    <a:pt x="61" y="32"/>
                    <a:pt x="56" y="34"/>
                    <a:pt x="52" y="33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grpSp>
          <p:nvGrpSpPr>
            <p:cNvPr id="21" name="Группа 20"/>
            <p:cNvGrpSpPr/>
            <p:nvPr/>
          </p:nvGrpSpPr>
          <p:grpSpPr>
            <a:xfrm>
              <a:off x="9879158" y="4877195"/>
              <a:ext cx="284653" cy="478164"/>
              <a:chOff x="9642914" y="3624748"/>
              <a:chExt cx="284653" cy="478164"/>
            </a:xfrm>
          </p:grpSpPr>
          <p:sp>
            <p:nvSpPr>
              <p:cNvPr id="27" name="Freeform 263">
                <a:extLst>
                  <a:ext uri="{FF2B5EF4-FFF2-40B4-BE49-F238E27FC236}">
                    <a16:creationId xmlns:a16="http://schemas.microsoft.com/office/drawing/2014/main" id="{F38D6F4A-2774-48D3-BD8F-A47C7CC4B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5717" y="3624748"/>
                <a:ext cx="280448" cy="478164"/>
              </a:xfrm>
              <a:custGeom>
                <a:avLst/>
                <a:gdLst>
                  <a:gd name="T0" fmla="*/ 0 w 400"/>
                  <a:gd name="T1" fmla="*/ 227 h 682"/>
                  <a:gd name="T2" fmla="*/ 0 w 400"/>
                  <a:gd name="T3" fmla="*/ 682 h 682"/>
                  <a:gd name="T4" fmla="*/ 400 w 400"/>
                  <a:gd name="T5" fmla="*/ 451 h 682"/>
                  <a:gd name="T6" fmla="*/ 398 w 400"/>
                  <a:gd name="T7" fmla="*/ 0 h 682"/>
                  <a:gd name="T8" fmla="*/ 0 w 400"/>
                  <a:gd name="T9" fmla="*/ 227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682">
                    <a:moveTo>
                      <a:pt x="0" y="227"/>
                    </a:moveTo>
                    <a:lnTo>
                      <a:pt x="0" y="682"/>
                    </a:lnTo>
                    <a:lnTo>
                      <a:pt x="400" y="451"/>
                    </a:lnTo>
                    <a:lnTo>
                      <a:pt x="398" y="0"/>
                    </a:lnTo>
                    <a:lnTo>
                      <a:pt x="0" y="22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8" name="Line 265">
                <a:extLst>
                  <a:ext uri="{FF2B5EF4-FFF2-40B4-BE49-F238E27FC236}">
                    <a16:creationId xmlns:a16="http://schemas.microsoft.com/office/drawing/2014/main" id="{2D0D045B-047A-4F40-A249-33AE2D0D62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84539" y="3703974"/>
                <a:ext cx="0" cy="314102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9" name="Line 266">
                <a:extLst>
                  <a:ext uri="{FF2B5EF4-FFF2-40B4-BE49-F238E27FC236}">
                    <a16:creationId xmlns:a16="http://schemas.microsoft.com/office/drawing/2014/main" id="{6148A561-4AC5-4B42-B464-E3F4B22AC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645717" y="3781097"/>
                <a:ext cx="281850" cy="162660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30" name="Freeform 239">
                <a:extLst>
                  <a:ext uri="{FF2B5EF4-FFF2-40B4-BE49-F238E27FC236}">
                    <a16:creationId xmlns:a16="http://schemas.microsoft.com/office/drawing/2014/main" id="{7B297564-A4E2-45E9-9B6C-B25C45CBE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2914" y="3705600"/>
                <a:ext cx="138121" cy="239082"/>
              </a:xfrm>
              <a:custGeom>
                <a:avLst/>
                <a:gdLst>
                  <a:gd name="T0" fmla="*/ 0 w 197"/>
                  <a:gd name="T1" fmla="*/ 114 h 341"/>
                  <a:gd name="T2" fmla="*/ 197 w 197"/>
                  <a:gd name="T3" fmla="*/ 0 h 341"/>
                  <a:gd name="T4" fmla="*/ 197 w 197"/>
                  <a:gd name="T5" fmla="*/ 227 h 341"/>
                  <a:gd name="T6" fmla="*/ 0 w 197"/>
                  <a:gd name="T7" fmla="*/ 341 h 341"/>
                  <a:gd name="T8" fmla="*/ 0 w 197"/>
                  <a:gd name="T9" fmla="*/ 11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341">
                    <a:moveTo>
                      <a:pt x="0" y="114"/>
                    </a:moveTo>
                    <a:lnTo>
                      <a:pt x="197" y="0"/>
                    </a:lnTo>
                    <a:lnTo>
                      <a:pt x="197" y="227"/>
                    </a:lnTo>
                    <a:lnTo>
                      <a:pt x="0" y="341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chemeClr val="tx1">
                  <a:lumMod val="40000"/>
                  <a:lumOff val="6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</p:grpSp>
        <p:sp>
          <p:nvSpPr>
            <p:cNvPr id="22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226" y="5050529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3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9243" y="4871584"/>
              <a:ext cx="574567" cy="189721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4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3225" y="5267682"/>
              <a:ext cx="417919" cy="86876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5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463745" y="5042255"/>
              <a:ext cx="414012" cy="82550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6" name="Line 233">
              <a:extLst>
                <a:ext uri="{FF2B5EF4-FFF2-40B4-BE49-F238E27FC236}">
                  <a16:creationId xmlns:a16="http://schemas.microsoft.com/office/drawing/2014/main" id="{D1653D77-B190-437F-8B09-B5701AFBA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4591" y="4791522"/>
              <a:ext cx="1459664" cy="249939"/>
            </a:xfrm>
            <a:prstGeom prst="line">
              <a:avLst/>
            </a:prstGeom>
            <a:noFill/>
            <a:ln w="12700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</p:grpSp>
      <p:sp>
        <p:nvSpPr>
          <p:cNvPr id="7" name="Прямоугольник 6"/>
          <p:cNvSpPr/>
          <p:nvPr/>
        </p:nvSpPr>
        <p:spPr>
          <a:xfrm>
            <a:off x="6804466" y="4876800"/>
            <a:ext cx="2409203" cy="1741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560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DeconvNet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64022" y="1119500"/>
            <a:ext cx="10789778" cy="5057463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энкодера </a:t>
            </a:r>
            <a:r>
              <a:rPr lang="ru-RU" sz="2400">
                <a:solidFill>
                  <a:schemeClr val="bg1"/>
                </a:solidFill>
              </a:rPr>
              <a:t>признаков заключается в выделение релевантных признаков во входных данных. </a:t>
            </a:r>
            <a:endParaRPr/>
          </a:p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декодера </a:t>
            </a:r>
            <a:r>
              <a:rPr lang="ru-RU" sz="2400">
                <a:solidFill>
                  <a:schemeClr val="bg1"/>
                </a:solidFill>
              </a:rPr>
              <a:t>заключается в восстановлении из выделенных признаков т.н. маски целевого класса (силуэт или контур соответствующего объекта или сцены). 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640737" y="2995901"/>
            <a:ext cx="7029310" cy="3507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564022" y="1152075"/>
            <a:ext cx="10699335" cy="7217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564022" y="1866249"/>
            <a:ext cx="10699335" cy="10905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165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DeconvNet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393700" y="1119500"/>
            <a:ext cx="11430000" cy="5340415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Число выходных карт признаков (выходных каналов) сети должно соответствовать числу классов на которые должно быть поделено (сегментировано) изображение.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Решение о том, к кому классу принимается путем использования операции softmax между всеми каналами по каждому пикселю.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Таким образом, каждый выходной канал содержит силуэт соответствующий одному целевому классу.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7121" y="3426864"/>
            <a:ext cx="6460420" cy="3223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746332" y="2699111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322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SegNet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08933" y="1017070"/>
            <a:ext cx="10789778" cy="43101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Сегментация работает лучше, если есть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ru-RU" sz="2400" dirty="0">
                <a:solidFill>
                  <a:schemeClr val="bg1"/>
                </a:solidFill>
              </a:rPr>
              <a:t> проводить </a:t>
            </a:r>
            <a:r>
              <a:rPr lang="en-US" sz="2400" dirty="0">
                <a:solidFill>
                  <a:schemeClr val="bg1"/>
                </a:solidFill>
              </a:rPr>
              <a:t>c </a:t>
            </a:r>
            <a:r>
              <a:rPr lang="ru-RU" sz="2400" dirty="0">
                <a:solidFill>
                  <a:schemeClr val="bg1"/>
                </a:solidFill>
              </a:rPr>
              <a:t>учетом позиции </a:t>
            </a:r>
            <a:r>
              <a:rPr lang="en-US" sz="2400" dirty="0" err="1">
                <a:solidFill>
                  <a:schemeClr val="bg1"/>
                </a:solidFill>
              </a:rPr>
              <a:t>maxpooling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из </a:t>
            </a:r>
            <a:r>
              <a:rPr lang="ru-RU" sz="2400" dirty="0" err="1">
                <a:solidFill>
                  <a:schemeClr val="bg1"/>
                </a:solidFill>
              </a:rPr>
              <a:t>энокодера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pooling</a:t>
            </a:r>
            <a:r>
              <a:rPr lang="ru-RU" sz="2400" dirty="0">
                <a:solidFill>
                  <a:schemeClr val="bg1"/>
                </a:solidFill>
              </a:rPr>
              <a:t> приводит к потери информации, 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Особенно это важно в случае малоразмерных объектов и границ объектов.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классификации – </a:t>
            </a:r>
            <a:r>
              <a:rPr lang="ru-RU"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- это не проблема, 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сегментации метод сжатия/</a:t>
            </a:r>
            <a:r>
              <a:rPr lang="ru-RU" sz="2000" dirty="0" err="1">
                <a:solidFill>
                  <a:schemeClr val="bg1"/>
                </a:solidFill>
              </a:rPr>
              <a:t>равертывания</a:t>
            </a:r>
            <a:r>
              <a:rPr lang="ru-RU" sz="2000" dirty="0">
                <a:solidFill>
                  <a:schemeClr val="bg1"/>
                </a:solidFill>
              </a:rPr>
              <a:t>  играет роль.</a:t>
            </a:r>
            <a:endParaRPr dirty="0"/>
          </a:p>
          <a:p>
            <a:pPr lvl="1">
              <a:defRPr/>
            </a:pPr>
            <a:endParaRPr lang="ru-RU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655237" y="3232446"/>
            <a:ext cx="6428658" cy="3276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 bwMode="auto">
          <a:xfrm>
            <a:off x="208933" y="3429000"/>
            <a:ext cx="5429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1084343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56040" y="3501007"/>
            <a:ext cx="2952328" cy="216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635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000437"/>
            <a:ext cx="11159549" cy="50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b="1" u="sng" dirty="0">
                <a:solidFill>
                  <a:schemeClr val="bg1"/>
                </a:solidFill>
              </a:rPr>
              <a:t>Особенность архитектуры </a:t>
            </a:r>
            <a:r>
              <a:rPr lang="en-US" sz="2400" b="1" u="sng" dirty="0">
                <a:solidFill>
                  <a:schemeClr val="bg1"/>
                </a:solidFill>
              </a:rPr>
              <a:t>-</a:t>
            </a:r>
            <a:r>
              <a:rPr lang="ru-RU" sz="2400" b="1" u="sng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использование в декодирующей части совмещенных (конкатенация) карт признаков </a:t>
            </a:r>
            <a:r>
              <a:rPr lang="ru-RU" sz="2400" dirty="0" err="1">
                <a:solidFill>
                  <a:schemeClr val="bg1"/>
                </a:solidFill>
              </a:rPr>
              <a:t>энкодера</a:t>
            </a:r>
            <a:r>
              <a:rPr lang="ru-RU" sz="2400" dirty="0">
                <a:solidFill>
                  <a:schemeClr val="bg1"/>
                </a:solidFill>
              </a:rPr>
              <a:t> и декодера. </a:t>
            </a:r>
            <a:endParaRPr dirty="0"/>
          </a:p>
          <a:p>
            <a:pPr lvl="1">
              <a:defRPr/>
            </a:pPr>
            <a:r>
              <a:rPr lang="ru-RU" sz="2000" dirty="0">
                <a:solidFill>
                  <a:schemeClr val="bg1"/>
                </a:solidFill>
              </a:rPr>
              <a:t>То есть повышение информативности декодирования за счет информации из </a:t>
            </a:r>
            <a:r>
              <a:rPr lang="ru-RU" sz="2000" dirty="0" err="1">
                <a:solidFill>
                  <a:schemeClr val="bg1"/>
                </a:solidFill>
              </a:rPr>
              <a:t>энкодера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 b="1" dirty="0">
                <a:solidFill>
                  <a:schemeClr val="bg1"/>
                </a:solidFill>
              </a:rPr>
              <a:t>Подход позволил существенно увеличить точность особенно в случае малоразмерных деталей изображения.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Изначально архитектура U-Net была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предложена для решения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медицинских задач, но в настоящее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время архитектура является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одной из наиболее популярных.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В литературе предложено большое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количество архитектур на базе </a:t>
            </a:r>
            <a:r>
              <a:rPr lang="en-US" sz="2400" dirty="0">
                <a:solidFill>
                  <a:schemeClr val="bg1"/>
                </a:solidFill>
              </a:rPr>
              <a:t>U-Net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81431" y="2845525"/>
            <a:ext cx="6074188" cy="3764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498504" y="1027058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2117772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10" y="1045244"/>
            <a:ext cx="11185806" cy="559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4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000437"/>
            <a:ext cx="11159549" cy="50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b="1" u="sng">
                <a:solidFill>
                  <a:schemeClr val="bg1"/>
                </a:solidFill>
              </a:rPr>
              <a:t>Особенность архитектуры </a:t>
            </a:r>
            <a:r>
              <a:rPr lang="en-US" sz="2400" b="1" u="sng">
                <a:solidFill>
                  <a:schemeClr val="bg1"/>
                </a:solidFill>
              </a:rPr>
              <a:t>-</a:t>
            </a:r>
            <a:r>
              <a:rPr lang="ru-RU" sz="2400" b="1" u="sng">
                <a:solidFill>
                  <a:schemeClr val="bg1"/>
                </a:solidFill>
              </a:rPr>
              <a:t> </a:t>
            </a:r>
            <a:r>
              <a:rPr lang="ru-RU" sz="2400">
                <a:solidFill>
                  <a:schemeClr val="bg1"/>
                </a:solidFill>
              </a:rPr>
              <a:t>использование в декодирующей части совмещенных (конкатенация) карт признаков энкодера и декодера. </a:t>
            </a:r>
            <a:endParaRPr/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То есть повышение информативности декодирования за счет информации из энкодера.</a:t>
            </a:r>
            <a:endParaRPr lang="en-US" sz="200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 b="1">
                <a:solidFill>
                  <a:schemeClr val="bg1"/>
                </a:solidFill>
              </a:rPr>
              <a:t>Подход позволил существенно увеличить точность особенно в случае малоразмерных деталей изображения. 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Изначально архитектура U-Net была</a:t>
            </a:r>
            <a:r>
              <a:rPr lang="en-US" sz="2400">
                <a:solidFill>
                  <a:schemeClr val="bg1"/>
                </a:solidFill>
              </a:rPr>
              <a:t>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предложена для решения 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медицинских задач, но в настоящее</a:t>
            </a:r>
            <a:r>
              <a:rPr lang="en-US" sz="2400">
                <a:solidFill>
                  <a:schemeClr val="bg1"/>
                </a:solidFill>
              </a:rPr>
              <a:t>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время архитектура является 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одной из наиболее популярных. 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В литературе предложено большое </a:t>
            </a:r>
            <a:br>
              <a:rPr lang="ru-RU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количество архитектур на базе </a:t>
            </a:r>
            <a:r>
              <a:rPr lang="en-US" sz="2400">
                <a:solidFill>
                  <a:schemeClr val="bg1"/>
                </a:solidFill>
              </a:rPr>
              <a:t>U-Net</a:t>
            </a:r>
            <a:endParaRPr lang="ru-RU" sz="240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81431" y="2845525"/>
            <a:ext cx="6074188" cy="3764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498504" y="1027058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2117772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34" y="2996951"/>
            <a:ext cx="6484858" cy="324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87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FC-DenseNet  (TIRAMISU)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280161"/>
            <a:ext cx="5863649" cy="523972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Цель: оптимизация архитектуры </a:t>
            </a:r>
            <a:r>
              <a:rPr lang="en-US" sz="2400">
                <a:solidFill>
                  <a:schemeClr val="bg1"/>
                </a:solidFill>
              </a:rPr>
              <a:t>U-Net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Понижение числа переносов признаков из декодера в энкодер</a:t>
            </a:r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Сокращение числа параметров</a:t>
            </a:r>
            <a:endParaRPr/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Сохранение информации за счет архитектуры </a:t>
            </a:r>
            <a:r>
              <a:rPr lang="en-US" sz="2000">
                <a:solidFill>
                  <a:schemeClr val="bg1"/>
                </a:solidFill>
              </a:rPr>
              <a:t>DenseBlock</a:t>
            </a:r>
            <a:endParaRPr lang="ru-RU" sz="200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Структура </a:t>
            </a:r>
            <a:r>
              <a:rPr lang="en-US" sz="2400">
                <a:solidFill>
                  <a:schemeClr val="bg1"/>
                </a:solidFill>
              </a:rPr>
              <a:t>DenseBlock </a:t>
            </a:r>
            <a:r>
              <a:rPr lang="ru-RU" sz="2400">
                <a:solidFill>
                  <a:schemeClr val="bg1"/>
                </a:solidFill>
              </a:rPr>
              <a:t>(число </a:t>
            </a:r>
            <a:r>
              <a:rPr lang="en-US" sz="2400">
                <a:solidFill>
                  <a:schemeClr val="bg1"/>
                </a:solidFill>
              </a:rPr>
              <a:t>layer) </a:t>
            </a:r>
            <a:r>
              <a:rPr lang="ru-RU" sz="2400">
                <a:solidFill>
                  <a:schemeClr val="bg1"/>
                </a:solidFill>
              </a:rPr>
              <a:t>может меняться.</a:t>
            </a:r>
            <a:endParaRPr lang="en-US" sz="240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Структура </a:t>
            </a:r>
            <a:r>
              <a:rPr lang="en-US" sz="2000">
                <a:solidFill>
                  <a:schemeClr val="bg1"/>
                </a:solidFill>
              </a:rPr>
              <a:t>DenseBlock</a:t>
            </a:r>
            <a:r>
              <a:rPr lang="ru-RU" sz="2000">
                <a:solidFill>
                  <a:schemeClr val="bg1"/>
                </a:solidFill>
              </a:rPr>
              <a:t> упрощена по сравнению с оригинальной статьей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Предложено несколько вариантов архитектуры с 56, 67 и 103 слоями</a:t>
            </a:r>
            <a:endParaRPr/>
          </a:p>
          <a:p>
            <a:pPr lvl="1">
              <a:defRPr/>
            </a:pPr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9" name="Объект 2"/>
          <p:cNvSpPr txBox="1"/>
          <p:nvPr/>
        </p:nvSpPr>
        <p:spPr bwMode="auto">
          <a:xfrm>
            <a:off x="194250" y="1129124"/>
            <a:ext cx="5629033" cy="1094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096000" y="1683352"/>
            <a:ext cx="5913572" cy="4337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400939" y="1757734"/>
            <a:ext cx="5589663" cy="16947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AutoShape 2" descr="Reading: UNet 3+ — A Full-Scale Connected UNet (Medical Image Segmentation)  | by Sik-Ho Tsang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79" y="2162467"/>
            <a:ext cx="11674011" cy="442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0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размерности 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на 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такой свертки: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63784"/>
          <a:stretch/>
        </p:blipFill>
        <p:spPr>
          <a:xfrm>
            <a:off x="3426862" y="4411980"/>
            <a:ext cx="8545721" cy="2040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/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</m:oMath>
                  </m:oMathPara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расширение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(dilation rate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blipFill>
                <a:blip r:embed="rId3"/>
                <a:stretch>
                  <a:fillRect l="-833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838200" y="1460934"/>
            <a:ext cx="10515600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631" y="1948950"/>
            <a:ext cx="8024738" cy="296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2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38613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Методы повышающей интерполяции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</p:spPr>
            <p:txBody>
              <a:bodyPr>
                <a:normAutofit/>
              </a:bodyPr>
              <a:lstStyle/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ближайших соседей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д</m:t>
                    </m:r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л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я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𝑖𝑗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гвоздя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𝑜𝑟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0;</m:t>
                    </m:r>
                  </m:oMath>
                </a14:m>
                <a:endParaRPr lang="en-US" sz="2400" b="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билинейной интерполяции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бикубической интерполяции.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низкочастотной фильтрации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(или например,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Ланцоша</a:t>
                </a:r>
                <a:r>
                  <a:rPr lang="ru-RU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  <a:blipFill>
                <a:blip r:embed="rId2"/>
                <a:stretch>
                  <a:fillRect l="-288" t="-8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423440" y="2078182"/>
            <a:ext cx="5780808" cy="39275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4" y="3371666"/>
            <a:ext cx="11064875" cy="24772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164" y="1178236"/>
            <a:ext cx="3902850" cy="132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размерности 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на 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такой свертки: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63784"/>
          <a:stretch/>
        </p:blipFill>
        <p:spPr>
          <a:xfrm>
            <a:off x="3426862" y="4411980"/>
            <a:ext cx="8545721" cy="2040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/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</m:oMath>
                  </m:oMathPara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расширение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(dilation rate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blipFill>
                <a:blip r:embed="rId3"/>
                <a:stretch>
                  <a:fillRect l="-833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838200" y="1460934"/>
            <a:ext cx="10515600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624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1488420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Расширенная свертка позволяет увеличить рецептивное поле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без потери пространственного разрешения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 при экономии общего числа параметров.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эффект более большого ядра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33845" y="1027053"/>
            <a:ext cx="7881213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45" y="2607920"/>
            <a:ext cx="10752006" cy="39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2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 err="1">
                <a:solidFill>
                  <a:schemeClr val="bg1"/>
                </a:solidFill>
              </a:rPr>
              <a:t>DilatedNet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685307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К</a:t>
            </a:r>
            <a:r>
              <a:rPr lang="en-US" sz="2400" dirty="0" err="1">
                <a:solidFill>
                  <a:schemeClr val="bg1"/>
                </a:solidFill>
              </a:rPr>
              <a:t>ак</a:t>
            </a:r>
            <a:r>
              <a:rPr lang="ru-RU" sz="2400" dirty="0">
                <a:solidFill>
                  <a:schemeClr val="bg1"/>
                </a:solidFill>
              </a:rPr>
              <a:t> правило </a:t>
            </a:r>
            <a:r>
              <a:rPr lang="en-US" sz="2400" dirty="0">
                <a:solidFill>
                  <a:schemeClr val="bg1"/>
                </a:solidFill>
              </a:rPr>
              <a:t>dilated </a:t>
            </a:r>
            <a:r>
              <a:rPr lang="en-US" sz="2400" dirty="0" err="1">
                <a:solidFill>
                  <a:schemeClr val="bg1"/>
                </a:solidFill>
              </a:rPr>
              <a:t>conv</a:t>
            </a:r>
            <a:r>
              <a:rPr lang="ru-RU" sz="2400" dirty="0">
                <a:solidFill>
                  <a:schemeClr val="bg1"/>
                </a:solidFill>
              </a:rPr>
              <a:t> используется с постепенным увеличением </a:t>
            </a:r>
            <a:r>
              <a:rPr lang="en-US" sz="2400" dirty="0">
                <a:solidFill>
                  <a:schemeClr val="bg1"/>
                </a:solidFill>
              </a:rPr>
              <a:t>dilation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rate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F48708-E4AF-6C45-8844-37DDFC076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478" y="1595080"/>
            <a:ext cx="7374840" cy="23756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6D74F5F-30E6-F04C-8B9C-BC992981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35" y="3970778"/>
            <a:ext cx="6143083" cy="27310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28318EF6-1770-9E4F-9F9A-713A01165C35}"/>
              </a:ext>
            </a:extLst>
          </p:cNvPr>
          <p:cNvSpPr txBox="1">
            <a:spLocks/>
          </p:cNvSpPr>
          <p:nvPr/>
        </p:nvSpPr>
        <p:spPr>
          <a:xfrm>
            <a:off x="341079" y="3508236"/>
            <a:ext cx="5325389" cy="3084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примере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рецептивное поле 9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px</a:t>
            </a: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рецептивное поле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px</a:t>
            </a: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втор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ы назвали концепцию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large Filed of View (large FOV)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092200" marR="0" lvl="1" indent="-3175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Подразумевается агрегация контекста нарастающем масштабе без потери информации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594ED28A-63F5-424F-8496-D364F3F8CC13}"/>
              </a:ext>
            </a:extLst>
          </p:cNvPr>
          <p:cNvSpPr txBox="1">
            <a:spLocks/>
          </p:cNvSpPr>
          <p:nvPr/>
        </p:nvSpPr>
        <p:spPr>
          <a:xfrm>
            <a:off x="433845" y="2161919"/>
            <a:ext cx="4093633" cy="1488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ас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увеличивают кратно 2 (1,2,4,…)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3845" y="1119500"/>
            <a:ext cx="10795329" cy="47558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6573" y="4007451"/>
            <a:ext cx="4999896" cy="889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07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8678" y="1119500"/>
            <a:ext cx="11643064" cy="5552628"/>
          </a:xfrm>
        </p:spPr>
        <p:txBody>
          <a:bodyPr>
            <a:norm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это </a:t>
            </a:r>
            <a:r>
              <a:rPr lang="ru-RU" sz="2200" dirty="0" err="1">
                <a:solidFill>
                  <a:schemeClr val="bg1"/>
                </a:solidFill>
              </a:rPr>
              <a:t>рзвитие</a:t>
            </a:r>
            <a:r>
              <a:rPr lang="ru-RU" sz="2200" dirty="0">
                <a:solidFill>
                  <a:schemeClr val="bg1"/>
                </a:solidFill>
              </a:rPr>
              <a:t> 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 .</a:t>
            </a:r>
          </a:p>
          <a:p>
            <a:r>
              <a:rPr lang="en-US" sz="2200" dirty="0" err="1">
                <a:solidFill>
                  <a:schemeClr val="bg1"/>
                </a:solidFill>
              </a:rPr>
              <a:t>З</a:t>
            </a:r>
            <a:r>
              <a:rPr lang="ru-RU" sz="2200" dirty="0" err="1">
                <a:solidFill>
                  <a:schemeClr val="bg1"/>
                </a:solidFill>
              </a:rPr>
              <a:t>амена</a:t>
            </a:r>
            <a:r>
              <a:rPr lang="ru-RU" sz="2200" dirty="0">
                <a:solidFill>
                  <a:schemeClr val="bg1"/>
                </a:solidFill>
              </a:rPr>
              <a:t> верхней части </a:t>
            </a: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сети классификации на </a:t>
            </a:r>
            <a:r>
              <a:rPr lang="en-US" sz="2200" dirty="0">
                <a:solidFill>
                  <a:schemeClr val="bg1"/>
                </a:solidFill>
              </a:rPr>
              <a:t>dilation convolution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Т</a:t>
            </a:r>
            <a:r>
              <a:rPr lang="en-US" sz="1800" dirty="0" err="1">
                <a:solidFill>
                  <a:schemeClr val="bg1"/>
                </a:solidFill>
              </a:rPr>
              <a:t>ак</a:t>
            </a:r>
            <a:r>
              <a:rPr lang="ru-RU" sz="1800" dirty="0">
                <a:solidFill>
                  <a:schemeClr val="bg1"/>
                </a:solidFill>
              </a:rPr>
              <a:t>ой блок предложено называть </a:t>
            </a:r>
            <a:r>
              <a:rPr lang="en-US" sz="1800" dirty="0" err="1">
                <a:solidFill>
                  <a:schemeClr val="bg1"/>
                </a:solidFill>
              </a:rPr>
              <a:t>atorus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convolution</a:t>
            </a:r>
          </a:p>
          <a:p>
            <a:r>
              <a:rPr lang="ru-RU" sz="2200" dirty="0">
                <a:solidFill>
                  <a:schemeClr val="bg1"/>
                </a:solidFill>
              </a:rPr>
              <a:t>Использование билинейной интерполяции для получения изображения итогового размера.</a:t>
            </a:r>
          </a:p>
          <a:p>
            <a:r>
              <a:rPr lang="ru-RU" sz="2200" dirty="0">
                <a:solidFill>
                  <a:schemeClr val="bg1"/>
                </a:solidFill>
              </a:rPr>
              <a:t>Также предложена модификация многослойный 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когда объединяют карты признаков с разным </a:t>
            </a:r>
            <a:r>
              <a:rPr lang="en-US" sz="2200" dirty="0">
                <a:solidFill>
                  <a:schemeClr val="bg1"/>
                </a:solidFill>
              </a:rPr>
              <a:t>dilation rate</a:t>
            </a:r>
            <a:endParaRPr lang="ru-RU" sz="2200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9684902-40FC-494B-8D30-822C2F36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4563870"/>
            <a:ext cx="6080637" cy="1958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BD8F18E-78FE-E143-AB29-7EB935BB4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843" y="2830146"/>
            <a:ext cx="3964005" cy="3766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158677" y="1521151"/>
            <a:ext cx="9703169" cy="7973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20371" y="4834936"/>
            <a:ext cx="1111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Dilated Conv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777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4005" y="1143503"/>
            <a:ext cx="6179420" cy="2841134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Развитие 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В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осонве</a:t>
            </a:r>
            <a:r>
              <a:rPr lang="ru-RU" sz="2000" dirty="0">
                <a:solidFill>
                  <a:schemeClr val="bg1"/>
                </a:solidFill>
              </a:rPr>
              <a:t> архитектуры идея замены блока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conv + pool + </a:t>
            </a:r>
            <a:r>
              <a:rPr lang="en-US" sz="2000" dirty="0" err="1">
                <a:solidFill>
                  <a:schemeClr val="bg1"/>
                </a:solidFill>
              </a:rPr>
              <a:t>deconv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/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на </a:t>
            </a:r>
            <a:r>
              <a:rPr lang="en-US" sz="2000" dirty="0">
                <a:solidFill>
                  <a:schemeClr val="bg1"/>
                </a:solidFill>
              </a:rPr>
              <a:t>dilation conv</a:t>
            </a:r>
          </a:p>
          <a:p>
            <a:r>
              <a:rPr lang="ru-RU" sz="2000" dirty="0">
                <a:solidFill>
                  <a:schemeClr val="bg1"/>
                </a:solidFill>
              </a:rPr>
              <a:t>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замена </a:t>
            </a:r>
            <a:r>
              <a:rPr lang="en-US" sz="2000" dirty="0">
                <a:solidFill>
                  <a:schemeClr val="bg1"/>
                </a:solidFill>
              </a:rPr>
              <a:t>conv + bilinear interpolation </a:t>
            </a:r>
            <a:endParaRPr lang="ru-RU" sz="20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dilation conv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bilinear interpolation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bilateral filter</a:t>
            </a: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8678" y="1655678"/>
            <a:ext cx="5048590" cy="7973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52028" y="2453045"/>
            <a:ext cx="5055239" cy="13946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1493284"/>
            <a:ext cx="9654917" cy="48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5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953" y="984350"/>
            <a:ext cx="11600335" cy="3353440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Для</a:t>
            </a:r>
            <a:r>
              <a:rPr lang="ru-RU" sz="2200" dirty="0">
                <a:solidFill>
                  <a:schemeClr val="bg1"/>
                </a:solidFill>
              </a:rPr>
              <a:t> повышения точности предложено корректировать границы каждого сегмента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метод </a:t>
            </a:r>
            <a:r>
              <a:rPr lang="en-US" sz="2200" dirty="0">
                <a:solidFill>
                  <a:schemeClr val="bg1"/>
                </a:solidFill>
              </a:rPr>
              <a:t>Conditional Randoms Fields (</a:t>
            </a:r>
            <a:r>
              <a:rPr lang="en" sz="2200" dirty="0">
                <a:solidFill>
                  <a:schemeClr val="bg1"/>
                </a:solidFill>
              </a:rPr>
              <a:t>Fully connected pairwise CRF or </a:t>
            </a:r>
            <a:r>
              <a:rPr lang="en" sz="2200" dirty="0" err="1">
                <a:solidFill>
                  <a:schemeClr val="bg1"/>
                </a:solidFill>
              </a:rPr>
              <a:t>DenseCFR</a:t>
            </a:r>
            <a:r>
              <a:rPr lang="en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CFR – </a:t>
            </a:r>
            <a:r>
              <a:rPr lang="ru-RU" dirty="0">
                <a:solidFill>
                  <a:schemeClr val="bg1"/>
                </a:solidFill>
              </a:rPr>
              <a:t>это метод семантической сегментации из классических методов компьютерного зрения 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основе м</a:t>
            </a:r>
            <a:r>
              <a:rPr lang="en" dirty="0" err="1">
                <a:solidFill>
                  <a:schemeClr val="bg1"/>
                </a:solidFill>
              </a:rPr>
              <a:t>е</a:t>
            </a:r>
            <a:r>
              <a:rPr lang="ru-RU" dirty="0" err="1">
                <a:solidFill>
                  <a:schemeClr val="bg1"/>
                </a:solidFill>
              </a:rPr>
              <a:t>тод</a:t>
            </a:r>
            <a:r>
              <a:rPr lang="ru-RU" dirty="0">
                <a:solidFill>
                  <a:schemeClr val="bg1"/>
                </a:solidFill>
              </a:rPr>
              <a:t> является аналогом </a:t>
            </a:r>
            <a:r>
              <a:rPr lang="ru-RU" dirty="0" err="1">
                <a:solidFill>
                  <a:schemeClr val="bg1"/>
                </a:solidFill>
              </a:rPr>
              <a:t>билитерального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размытия </a:t>
            </a:r>
          </a:p>
          <a:p>
            <a:pPr lvl="3"/>
            <a:r>
              <a:rPr lang="ru-RU" sz="2000" dirty="0">
                <a:solidFill>
                  <a:schemeClr val="bg1"/>
                </a:solidFill>
              </a:rPr>
              <a:t>Цель </a:t>
            </a:r>
            <a:r>
              <a:rPr lang="en-US" sz="2000" dirty="0">
                <a:solidFill>
                  <a:schemeClr val="bg1"/>
                </a:solidFill>
              </a:rPr>
              <a:t>CFR</a:t>
            </a:r>
            <a:r>
              <a:rPr lang="ru-RU" sz="2000" dirty="0">
                <a:solidFill>
                  <a:schemeClr val="bg1"/>
                </a:solidFill>
              </a:rPr>
              <a:t> размытие объектов с сохранением их границ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CFR </a:t>
            </a:r>
            <a:r>
              <a:rPr lang="ru-RU" dirty="0">
                <a:solidFill>
                  <a:schemeClr val="bg1"/>
                </a:solidFill>
              </a:rPr>
              <a:t>для каждой пары пикселей используют сумму билатерального и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фильтров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коэффициентом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1 если пиксели классифицированы как разные классы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 0 если как один класс.</a:t>
            </a:r>
            <a:endParaRPr lang="en" dirty="0">
              <a:solidFill>
                <a:schemeClr val="bg1"/>
              </a:solidFill>
            </a:endParaRPr>
          </a:p>
          <a:p>
            <a:pPr marL="447675" lvl="2"/>
            <a:r>
              <a:rPr lang="ru-RU" dirty="0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R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добавляет несколько % к точности, но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 замедляет работу сети 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делает сеть не </a:t>
            </a:r>
            <a:r>
              <a:rPr lang="en-US" dirty="0">
                <a:solidFill>
                  <a:schemeClr val="bg1"/>
                </a:solidFill>
              </a:rPr>
              <a:t>end-to-end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усложняет реализацию</a:t>
            </a:r>
            <a:endParaRPr lang="en-US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630432D5-1344-0C41-AE37-51D3DF61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772" y="4767721"/>
            <a:ext cx="2740636" cy="1947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E56CEE0-5260-9D4F-AE66-16BCB4757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4" b="-1"/>
          <a:stretch/>
        </p:blipFill>
        <p:spPr bwMode="auto">
          <a:xfrm>
            <a:off x="6377407" y="4430838"/>
            <a:ext cx="2783557" cy="2284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BF8DE41B-96EE-7A47-95AB-5A9DC2C1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64" y="4244742"/>
            <a:ext cx="2836174" cy="24704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7" name="Прямоугольник 16"/>
          <p:cNvSpPr/>
          <p:nvPr/>
        </p:nvSpPr>
        <p:spPr>
          <a:xfrm>
            <a:off x="400050" y="963635"/>
            <a:ext cx="10086975" cy="40477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285503" y="2357948"/>
            <a:ext cx="9420597" cy="40477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0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V2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DeepLab</a:t>
                </a:r>
                <a:r>
                  <a:rPr lang="en-US" sz="2400" dirty="0">
                    <a:solidFill>
                      <a:schemeClr val="bg1"/>
                    </a:solidFill>
                  </a:rPr>
                  <a:t> 2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сверток с разным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dilation rate  -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Atorus</a:t>
                </a:r>
                <a:r>
                  <a:rPr lang="en-US" sz="2400" dirty="0">
                    <a:solidFill>
                      <a:schemeClr val="bg1"/>
                    </a:solidFill>
                  </a:rPr>
                  <a:t> Spatial Pyramidal Pooling (ASPP)</a:t>
                </a:r>
              </a:p>
              <a:p>
                <a:pPr lvl="1"/>
                <a:r>
                  <a:rPr lang="en-US" sz="20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росто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суммировать результаты сверток плохо, после каждой 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convolution 1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1.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Если объекты одного класса имеют разные масштабы, то </a:t>
                </a:r>
                <a:r>
                  <a:rPr lang="en-US" sz="2000" dirty="0">
                    <a:solidFill>
                      <a:schemeClr val="bg1"/>
                    </a:solidFill>
                  </a:rPr>
                  <a:t>ASPP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поможет их объединить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ASPP – </a:t>
                </a:r>
                <a:r>
                  <a:rPr lang="ru-RU" sz="2000" dirty="0">
                    <a:solidFill>
                      <a:schemeClr val="bg1"/>
                    </a:solidFill>
                  </a:rPr>
                  <a:t>это модификация идеи </a:t>
                </a:r>
                <a:r>
                  <a:rPr lang="en-US" sz="2000" dirty="0">
                    <a:solidFill>
                      <a:schemeClr val="bg1"/>
                    </a:solidFill>
                  </a:rPr>
                  <a:t>spatial pyramidal pooling (SPP)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широко используется как в сегментации, так и в обнаружении объектов, например 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PSPNet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8B46FA-8B4F-0046-BCDE-7B65775DE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92395"/>
            <a:ext cx="4361122" cy="3365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801BE9B0-C5B3-3D4D-8A79-22D150CCD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73"/>
          <a:stretch/>
        </p:blipFill>
        <p:spPr bwMode="auto">
          <a:xfrm>
            <a:off x="5958992" y="3857625"/>
            <a:ext cx="5928207" cy="247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460375" y="1247764"/>
            <a:ext cx="11131550" cy="66269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89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PSPNet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 </a:t>
                </a:r>
                <a:r>
                  <a:rPr lang="en" sz="2400" dirty="0">
                    <a:solidFill>
                      <a:schemeClr val="bg1"/>
                    </a:solidFill>
                  </a:rPr>
                  <a:t>Pyramid Scene Parsing Network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PSPNet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пулин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гов</a:t>
                </a:r>
                <a:r>
                  <a:rPr lang="ru-RU" sz="2400" dirty="0">
                    <a:solidFill>
                      <a:schemeClr val="bg1"/>
                    </a:solidFill>
                  </a:rPr>
                  <a:t> с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за</a:t>
                </a:r>
                <a:r>
                  <a:rPr lang="ru-RU" sz="2400" dirty="0">
                    <a:solidFill>
                      <a:schemeClr val="bg1"/>
                    </a:solidFill>
                  </a:rPr>
                  <a:t>данным числом выходов </a:t>
                </a:r>
                <a:r>
                  <a:rPr lang="en-US" sz="2400" dirty="0">
                    <a:solidFill>
                      <a:schemeClr val="bg1"/>
                    </a:solidFill>
                  </a:rPr>
                  <a:t>- Spatial Pyramidal Pooling SPP)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Такой подход позволяет учесть контекстную информацию в разном масштабе (независимо от масштаба)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Модификация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ASSP – </a:t>
                </a:r>
                <a:r>
                  <a:rPr lang="ru-RU" sz="2000" dirty="0">
                    <a:solidFill>
                      <a:schemeClr val="bg1"/>
                    </a:solidFill>
                  </a:rPr>
                  <a:t>замена свертки на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пулинг</a:t>
                </a:r>
                <a:r>
                  <a:rPr lang="ru-RU" sz="2000" dirty="0">
                    <a:solidFill>
                      <a:schemeClr val="bg1"/>
                    </a:solidFill>
                  </a:rPr>
                  <a:t>. После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свертка 1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1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</a:t>
                </a:r>
                <a:r>
                  <a:rPr lang="en-US" sz="2000" dirty="0">
                    <a:solidFill>
                      <a:schemeClr val="bg1"/>
                    </a:solidFill>
                  </a:rPr>
                  <a:t> BN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Также в </a:t>
                </a:r>
                <a:r>
                  <a:rPr lang="en-US" sz="2000" dirty="0">
                    <a:solidFill>
                      <a:schemeClr val="bg1"/>
                    </a:solidFill>
                  </a:rPr>
                  <a:t>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residual connection (skip connection) </a:t>
                </a:r>
                <a:r>
                  <a:rPr lang="ru-RU" sz="2000" dirty="0">
                    <a:solidFill>
                      <a:schemeClr val="bg1"/>
                    </a:solidFill>
                  </a:rPr>
                  <a:t> и конкатенация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89CF5F-D3F2-EB4D-BFDC-44794D9B5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11" y="3704431"/>
            <a:ext cx="6734175" cy="29126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460375" y="1247764"/>
            <a:ext cx="11131550" cy="1063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0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31900"/>
            <a:ext cx="11664830" cy="49450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DeepLab</a:t>
            </a:r>
            <a:r>
              <a:rPr lang="en-US" sz="2400" dirty="0">
                <a:solidFill>
                  <a:schemeClr val="bg1"/>
                </a:solidFill>
              </a:rPr>
              <a:t> 3</a:t>
            </a:r>
            <a:r>
              <a:rPr lang="ru-RU" sz="2400" dirty="0">
                <a:solidFill>
                  <a:schemeClr val="bg1"/>
                </a:solidFill>
              </a:rPr>
              <a:t>: баланс расширенной и классической сверток в </a:t>
            </a:r>
            <a:r>
              <a:rPr lang="en-US" sz="2400" dirty="0">
                <a:solidFill>
                  <a:schemeClr val="bg1"/>
                </a:solidFill>
              </a:rPr>
              <a:t>ASPP</a:t>
            </a:r>
            <a:endParaRPr lang="ru-RU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повышение рецептивного поля (</a:t>
            </a:r>
            <a:r>
              <a:rPr lang="en-US" sz="2000" dirty="0">
                <a:solidFill>
                  <a:schemeClr val="bg1"/>
                </a:solidFill>
              </a:rPr>
              <a:t>field of view)</a:t>
            </a:r>
            <a:r>
              <a:rPr lang="ru-RU" sz="2000" dirty="0">
                <a:solidFill>
                  <a:schemeClr val="bg1"/>
                </a:solidFill>
              </a:rPr>
              <a:t> – увеличение контекста,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для точной классификации часто нужен небольшой </a:t>
            </a:r>
            <a:r>
              <a:rPr lang="en-US" sz="2000" dirty="0">
                <a:solidFill>
                  <a:schemeClr val="bg1"/>
                </a:solidFill>
              </a:rPr>
              <a:t>FOV </a:t>
            </a:r>
            <a:r>
              <a:rPr lang="ru-RU" sz="2000" dirty="0">
                <a:solidFill>
                  <a:schemeClr val="bg1"/>
                </a:solidFill>
              </a:rPr>
              <a:t>(более прицельная классификация) 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</a:t>
            </a:r>
            <a:r>
              <a:rPr lang="ru-RU" sz="2400" dirty="0">
                <a:solidFill>
                  <a:schemeClr val="bg1"/>
                </a:solidFill>
              </a:rPr>
              <a:t> включает свертку 1х1</a:t>
            </a:r>
          </a:p>
          <a:p>
            <a:r>
              <a:rPr lang="en-US" sz="2400" dirty="0">
                <a:solidFill>
                  <a:schemeClr val="bg1"/>
                </a:solidFill>
              </a:rPr>
              <a:t>GAP </a:t>
            </a:r>
            <a:r>
              <a:rPr lang="ru-RU" sz="2400" dirty="0">
                <a:solidFill>
                  <a:schemeClr val="bg1"/>
                </a:solidFill>
              </a:rPr>
              <a:t>+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= </a:t>
            </a:r>
            <a:r>
              <a:rPr lang="en" sz="2400" dirty="0">
                <a:solidFill>
                  <a:schemeClr val="bg1"/>
                </a:solidFill>
              </a:rPr>
              <a:t> image pooling</a:t>
            </a:r>
            <a:r>
              <a:rPr lang="ru-RU" sz="2400" dirty="0">
                <a:solidFill>
                  <a:schemeClr val="bg1"/>
                </a:solidFill>
              </a:rPr>
              <a:t> – идея включение контекста всего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 </a:t>
            </a:r>
            <a:r>
              <a:rPr lang="ru-RU" sz="2400" dirty="0">
                <a:solidFill>
                  <a:schemeClr val="bg1"/>
                </a:solidFill>
              </a:rPr>
              <a:t>включает </a:t>
            </a:r>
            <a:r>
              <a:rPr lang="ru-RU" sz="2400" dirty="0" err="1">
                <a:solidFill>
                  <a:schemeClr val="bg1"/>
                </a:solidFill>
              </a:rPr>
              <a:t>батчнормализацию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Не используется </a:t>
            </a:r>
            <a:r>
              <a:rPr lang="en-US" sz="2400" dirty="0">
                <a:solidFill>
                  <a:schemeClr val="bg1"/>
                </a:solidFill>
              </a:rPr>
              <a:t>Dense</a:t>
            </a:r>
            <a:r>
              <a:rPr lang="ru-RU" sz="2400" dirty="0">
                <a:solidFill>
                  <a:schemeClr val="bg1"/>
                </a:solidFill>
              </a:rPr>
              <a:t>CFR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Backbone </a:t>
            </a:r>
            <a:r>
              <a:rPr lang="en-US"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основе </a:t>
            </a:r>
            <a:r>
              <a:rPr lang="en-US" sz="2400" dirty="0">
                <a:solidFill>
                  <a:schemeClr val="bg1"/>
                </a:solidFill>
              </a:rPr>
              <a:t>Resnet101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D9622-08CC-2C4B-B560-51493BAA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26" y="3189543"/>
            <a:ext cx="6462712" cy="335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222370" y="1247764"/>
            <a:ext cx="11369555" cy="1063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50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1145818"/>
            <a:ext cx="11747260" cy="183991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Основная идея </a:t>
            </a:r>
            <a:r>
              <a:rPr lang="en-US" sz="2200" dirty="0">
                <a:solidFill>
                  <a:schemeClr val="bg1"/>
                </a:solidFill>
              </a:rPr>
              <a:t>DeepLab3+</a:t>
            </a:r>
            <a:r>
              <a:rPr lang="ru-RU" sz="2200" dirty="0">
                <a:solidFill>
                  <a:schemeClr val="bg1"/>
                </a:solidFill>
              </a:rPr>
              <a:t>: объединить подходы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 с </a:t>
            </a:r>
            <a:r>
              <a:rPr lang="en-US" sz="2200" dirty="0">
                <a:solidFill>
                  <a:schemeClr val="bg1"/>
                </a:solidFill>
              </a:rPr>
              <a:t>ASPP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SegNet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Unet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лучше обрабатывают локальные признаки,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bg1"/>
                </a:solidFill>
              </a:rPr>
              <a:t>Результат - Эффект повышение резкости границ классов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с </a:t>
            </a:r>
            <a:r>
              <a:rPr lang="en-US" sz="2200" dirty="0">
                <a:solidFill>
                  <a:schemeClr val="bg1"/>
                </a:solidFill>
              </a:rPr>
              <a:t>ASPP (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2,3) </a:t>
            </a:r>
            <a:r>
              <a:rPr lang="ru-RU" sz="2200" dirty="0">
                <a:solidFill>
                  <a:schemeClr val="bg1"/>
                </a:solidFill>
              </a:rPr>
              <a:t>устойчивы к разным масштабам и разному контексту информации признаков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Atrous Separable Convolution (ASSPP)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идея объединения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ASPP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и D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epthWise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Sep 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DWConv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+ 1</a:t>
                </a: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</m:oMath>
                </a14:m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 conv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Подход значительно снижает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вычислительную сложность</a:t>
                </a:r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  <a:blipFill>
                <a:blip r:embed="rId2"/>
                <a:stretch>
                  <a:fillRect l="-1246" t="-3561" b="-50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898431-AB46-8A41-856D-56F13E7BC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1" y="2985731"/>
            <a:ext cx="5863216" cy="3639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222370" y="1196790"/>
            <a:ext cx="11546347" cy="17379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216140" y="2985731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0134600" y="2985729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216140" y="6425660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0264469" y="6474769"/>
            <a:ext cx="1097280" cy="129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905501" y="4147781"/>
            <a:ext cx="787399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ASSPP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87289" y="36968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r18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0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Билинейная интерполяция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4" descr="image-5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/>
          <a:srcRect l="10096" r="65747" b="59578"/>
          <a:stretch/>
        </p:blipFill>
        <p:spPr>
          <a:xfrm>
            <a:off x="612775" y="1074738"/>
            <a:ext cx="3558533" cy="310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EA747A-5992-F4E4-6385-67776442D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38" r="12185" b="50709"/>
          <a:stretch/>
        </p:blipFill>
        <p:spPr>
          <a:xfrm>
            <a:off x="4483881" y="2270589"/>
            <a:ext cx="7363079" cy="3392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C7B6A4-19EC-0D4A-8FE6-05DFE43A14AD}"/>
              </a:ext>
            </a:extLst>
          </p:cNvPr>
          <p:cNvSpPr txBox="1"/>
          <p:nvPr/>
        </p:nvSpPr>
        <p:spPr>
          <a:xfrm>
            <a:off x="4900774" y="1294544"/>
            <a:ext cx="694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интерполяция – это просто новое значение на линии между двумя точками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1013BC-2798-84AE-B2AA-B11E2077B2C3}"/>
              </a:ext>
            </a:extLst>
          </p:cNvPr>
          <p:cNvSpPr txBox="1"/>
          <p:nvPr/>
        </p:nvSpPr>
        <p:spPr>
          <a:xfrm>
            <a:off x="4570289" y="5846544"/>
            <a:ext cx="694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БиЛинейная</a:t>
            </a:r>
            <a:r>
              <a:rPr lang="ru-RU" dirty="0">
                <a:solidFill>
                  <a:schemeClr val="bg1"/>
                </a:solidFill>
              </a:rPr>
              <a:t> интерполяция – это просто набор новых значений на на четырехугольнике  образованном существующими точками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EBECB4D-1F41-8241-3AE6-EF3B8F1A0D61}"/>
              </a:ext>
            </a:extLst>
          </p:cNvPr>
          <p:cNvSpPr/>
          <p:nvPr/>
        </p:nvSpPr>
        <p:spPr>
          <a:xfrm>
            <a:off x="4483881" y="5039475"/>
            <a:ext cx="1298852" cy="33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F98E03-7E12-D5B3-35F0-92932DB0169C}"/>
              </a:ext>
            </a:extLst>
          </p:cNvPr>
          <p:cNvSpPr/>
          <p:nvPr/>
        </p:nvSpPr>
        <p:spPr>
          <a:xfrm>
            <a:off x="4488097" y="2371682"/>
            <a:ext cx="1298852" cy="33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A98D21F-2DCD-9F4C-CEFD-CE9780FDD0CB}"/>
              </a:ext>
            </a:extLst>
          </p:cNvPr>
          <p:cNvSpPr/>
          <p:nvPr/>
        </p:nvSpPr>
        <p:spPr>
          <a:xfrm>
            <a:off x="3834455" y="1812289"/>
            <a:ext cx="336853" cy="2163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6BAF138-8B30-BC1F-CBC2-10FA182A10E2}"/>
              </a:ext>
            </a:extLst>
          </p:cNvPr>
          <p:cNvSpPr/>
          <p:nvPr/>
        </p:nvSpPr>
        <p:spPr>
          <a:xfrm>
            <a:off x="10396324" y="2270589"/>
            <a:ext cx="1298851" cy="776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3F8044E-5503-E2EF-0558-F1F62C038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96" r="12185" b="93927"/>
          <a:stretch/>
        </p:blipFill>
        <p:spPr>
          <a:xfrm>
            <a:off x="4787306" y="2264507"/>
            <a:ext cx="6749266" cy="4179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4A356C9-102E-1BBC-2914-ADCCFF195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99" t="38155" r="56894" b="55615"/>
          <a:stretch/>
        </p:blipFill>
        <p:spPr>
          <a:xfrm>
            <a:off x="6168075" y="5234089"/>
            <a:ext cx="3730066" cy="4287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2232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17612"/>
            <a:ext cx="11747260" cy="4945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 постепенно снижение размер карты признаков и сохраняет семантическую информации.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Декодер постепенно восстанавливает пространственную информацию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EC0240C-771D-2F4D-BE54-8C191FECD6F6}"/>
              </a:ext>
            </a:extLst>
          </p:cNvPr>
          <p:cNvSpPr txBox="1">
            <a:spLocks/>
          </p:cNvSpPr>
          <p:nvPr/>
        </p:nvSpPr>
        <p:spPr>
          <a:xfrm>
            <a:off x="155575" y="2002104"/>
            <a:ext cx="4763968" cy="264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A66266AA-9A26-974E-8CBD-E8649C76D566}"/>
              </a:ext>
            </a:extLst>
          </p:cNvPr>
          <p:cNvSpPr txBox="1">
            <a:spLocks/>
          </p:cNvSpPr>
          <p:nvPr/>
        </p:nvSpPr>
        <p:spPr>
          <a:xfrm>
            <a:off x="155575" y="2610301"/>
            <a:ext cx="4587875" cy="325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ckBone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модифицированная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xception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network c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заменой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части слоев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maxpooling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DWConv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convolution c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шагом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Также AS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PP 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используется с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DWConv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246135-B4F4-F347-B29A-7B148817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54" y="2610301"/>
            <a:ext cx="6582064" cy="4085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222370" y="1196791"/>
            <a:ext cx="11546347" cy="131781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26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SegFormer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SegFor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1357313"/>
            <a:ext cx="9477375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56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/>
          <p:nvPr/>
        </p:nvSpPr>
        <p:spPr bwMode="auto">
          <a:xfrm>
            <a:off x="662940" y="1747957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Arial"/>
              </a:rPr>
              <a:t>Архитектуры сегментации. </a:t>
            </a:r>
            <a:r>
              <a:rPr kumimoji="0" lang="ru-RU" sz="5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Arial"/>
              </a:rPr>
              <a:t>Подход Энкодер-Декодер</a:t>
            </a:r>
            <a:endParaRPr kumimoji="0" lang="en-US" sz="60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313575" y="3948131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Другие задачи компьютерного зрения.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Курс: Компьютерное зрение. Тема 3.2.</a:t>
            </a:r>
            <a:endParaRPr kumimoji="0" lang="en-US" sz="2400" b="0" i="1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 Ронкин Михаил Владимирович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к</a:t>
            </a:r>
            <a:r>
              <a:rPr kumimoji="0" lang="ru-RU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.т.н. доцент ИРИТ-РТФ, УРФУ</a:t>
            </a:r>
            <a:endParaRPr kumimoji="0" lang="ru-RU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rcRect l="6330" t="27061" r="44625" b="33918"/>
          <a:stretch/>
        </p:blipFill>
        <p:spPr bwMode="auto"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3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Архитектура сегментации </a:t>
            </a:r>
            <a:r>
              <a:rPr lang="en-US" sz="4800" b="1" dirty="0" err="1">
                <a:solidFill>
                  <a:schemeClr val="bg1"/>
                </a:solidFill>
              </a:rPr>
              <a:t>DeconvNet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64022" y="1152075"/>
            <a:ext cx="10960693" cy="214772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использование подхода </a:t>
            </a: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-декодер для получения выходной карты признаков.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Увеличение размеров карт при помощи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 (обратный </a:t>
            </a:r>
            <a:r>
              <a:rPr lang="ru-RU" dirty="0" err="1">
                <a:solidFill>
                  <a:schemeClr val="bg1"/>
                </a:solidFill>
              </a:rPr>
              <a:t>пулинг</a:t>
            </a:r>
            <a:r>
              <a:rPr lang="ru-RU" dirty="0">
                <a:solidFill>
                  <a:schemeClr val="bg1"/>
                </a:solidFill>
              </a:rPr>
              <a:t>)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>
                <a:solidFill>
                  <a:schemeClr val="bg1"/>
                </a:solidFill>
              </a:rPr>
              <a:t>обратная свертки </a:t>
            </a:r>
            <a:r>
              <a:rPr lang="en-US" dirty="0">
                <a:solidFill>
                  <a:schemeClr val="bg1"/>
                </a:solidFill>
              </a:rPr>
              <a:t> - с</a:t>
            </a:r>
            <a:r>
              <a:rPr lang="ru-RU" dirty="0">
                <a:solidFill>
                  <a:schemeClr val="bg1"/>
                </a:solidFill>
              </a:rPr>
              <a:t>сглаживание эффекта </a:t>
            </a: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Сегментация путем межканальной классификации по пикселям.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159896" y="3299804"/>
            <a:ext cx="6636348" cy="33113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564022" y="1152075"/>
            <a:ext cx="10366049" cy="7217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AutoShape 2" descr="Review: DeconvNet — Unpooling Layer (Semantic Segmentation) | by Sik-Ho  Tsang | Towards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61048"/>
            <a:ext cx="5088295" cy="1728192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695400" y="5740501"/>
            <a:ext cx="2748324" cy="1116734"/>
            <a:chOff x="8226469" y="4635173"/>
            <a:chExt cx="1937342" cy="720186"/>
          </a:xfrm>
        </p:grpSpPr>
        <p:sp>
          <p:nvSpPr>
            <p:cNvPr id="10" name="Freeform 234">
              <a:extLst>
                <a:ext uri="{FF2B5EF4-FFF2-40B4-BE49-F238E27FC236}">
                  <a16:creationId xmlns:a16="http://schemas.microsoft.com/office/drawing/2014/main" id="{0529B9BF-F207-4F80-88CE-781A963ABD6A}"/>
                </a:ext>
              </a:extLst>
            </p:cNvPr>
            <p:cNvSpPr>
              <a:spLocks/>
            </p:cNvSpPr>
            <p:nvPr/>
          </p:nvSpPr>
          <p:spPr bwMode="auto">
            <a:xfrm rot="735370">
              <a:off x="9789146" y="5014502"/>
              <a:ext cx="103188" cy="68263"/>
            </a:xfrm>
            <a:custGeom>
              <a:avLst/>
              <a:gdLst>
                <a:gd name="T0" fmla="*/ 0 w 65"/>
                <a:gd name="T1" fmla="*/ 0 h 43"/>
                <a:gd name="T2" fmla="*/ 65 w 65"/>
                <a:gd name="T3" fmla="*/ 21 h 43"/>
                <a:gd name="T4" fmla="*/ 0 w 65"/>
                <a:gd name="T5" fmla="*/ 43 h 43"/>
                <a:gd name="T6" fmla="*/ 0 w 65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43">
                  <a:moveTo>
                    <a:pt x="0" y="0"/>
                  </a:moveTo>
                  <a:lnTo>
                    <a:pt x="65" y="21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2B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  <p:sp>
          <p:nvSpPr>
            <p:cNvPr id="11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4924" y="5155882"/>
              <a:ext cx="577485" cy="45719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2" name="Freeform 263">
              <a:extLst>
                <a:ext uri="{FF2B5EF4-FFF2-40B4-BE49-F238E27FC236}">
                  <a16:creationId xmlns:a16="http://schemas.microsoft.com/office/drawing/2014/main" id="{F38D6F4A-2774-48D3-BD8F-A47C7CC4B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272" y="4635173"/>
              <a:ext cx="280448" cy="478164"/>
            </a:xfrm>
            <a:custGeom>
              <a:avLst/>
              <a:gdLst>
                <a:gd name="T0" fmla="*/ 0 w 400"/>
                <a:gd name="T1" fmla="*/ 227 h 682"/>
                <a:gd name="T2" fmla="*/ 0 w 400"/>
                <a:gd name="T3" fmla="*/ 682 h 682"/>
                <a:gd name="T4" fmla="*/ 400 w 400"/>
                <a:gd name="T5" fmla="*/ 451 h 682"/>
                <a:gd name="T6" fmla="*/ 398 w 400"/>
                <a:gd name="T7" fmla="*/ 0 h 682"/>
                <a:gd name="T8" fmla="*/ 0 w 400"/>
                <a:gd name="T9" fmla="*/ 227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82">
                  <a:moveTo>
                    <a:pt x="0" y="227"/>
                  </a:moveTo>
                  <a:lnTo>
                    <a:pt x="0" y="682"/>
                  </a:lnTo>
                  <a:lnTo>
                    <a:pt x="400" y="451"/>
                  </a:lnTo>
                  <a:lnTo>
                    <a:pt x="398" y="0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CCD2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3" name="Line 265">
              <a:extLst>
                <a:ext uri="{FF2B5EF4-FFF2-40B4-BE49-F238E27FC236}">
                  <a16:creationId xmlns:a16="http://schemas.microsoft.com/office/drawing/2014/main" id="{2D0D045B-047A-4F40-A249-33AE2D0D62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68094" y="4714399"/>
              <a:ext cx="0" cy="314102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4" name="Line 266">
              <a:extLst>
                <a:ext uri="{FF2B5EF4-FFF2-40B4-BE49-F238E27FC236}">
                  <a16:creationId xmlns:a16="http://schemas.microsoft.com/office/drawing/2014/main" id="{6148A561-4AC5-4B42-B464-E3F4B22ACB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29272" y="4791522"/>
              <a:ext cx="281850" cy="162660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5" name="Freeform 299">
              <a:extLst>
                <a:ext uri="{FF2B5EF4-FFF2-40B4-BE49-F238E27FC236}">
                  <a16:creationId xmlns:a16="http://schemas.microsoft.com/office/drawing/2014/main" id="{31D95D39-2177-42C5-876B-AD2D356E04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7169" y="5111233"/>
              <a:ext cx="639422" cy="68009"/>
            </a:xfrm>
            <a:custGeom>
              <a:avLst/>
              <a:gdLst>
                <a:gd name="T0" fmla="*/ 2362 w 2426"/>
                <a:gd name="T1" fmla="*/ 245 h 259"/>
                <a:gd name="T2" fmla="*/ 2425 w 2426"/>
                <a:gd name="T3" fmla="*/ 251 h 259"/>
                <a:gd name="T4" fmla="*/ 2273 w 2426"/>
                <a:gd name="T5" fmla="*/ 244 h 259"/>
                <a:gd name="T6" fmla="*/ 2323 w 2426"/>
                <a:gd name="T7" fmla="*/ 233 h 259"/>
                <a:gd name="T8" fmla="*/ 2226 w 2426"/>
                <a:gd name="T9" fmla="*/ 239 h 259"/>
                <a:gd name="T10" fmla="*/ 2179 w 2426"/>
                <a:gd name="T11" fmla="*/ 218 h 259"/>
                <a:gd name="T12" fmla="*/ 2226 w 2426"/>
                <a:gd name="T13" fmla="*/ 239 h 259"/>
                <a:gd name="T14" fmla="*/ 2075 w 2426"/>
                <a:gd name="T15" fmla="*/ 216 h 259"/>
                <a:gd name="T16" fmla="*/ 2139 w 2426"/>
                <a:gd name="T17" fmla="*/ 222 h 259"/>
                <a:gd name="T18" fmla="*/ 1987 w 2426"/>
                <a:gd name="T19" fmla="*/ 215 h 259"/>
                <a:gd name="T20" fmla="*/ 2036 w 2426"/>
                <a:gd name="T21" fmla="*/ 204 h 259"/>
                <a:gd name="T22" fmla="*/ 1939 w 2426"/>
                <a:gd name="T23" fmla="*/ 210 h 259"/>
                <a:gd name="T24" fmla="*/ 1893 w 2426"/>
                <a:gd name="T25" fmla="*/ 190 h 259"/>
                <a:gd name="T26" fmla="*/ 1939 w 2426"/>
                <a:gd name="T27" fmla="*/ 210 h 259"/>
                <a:gd name="T28" fmla="*/ 1789 w 2426"/>
                <a:gd name="T29" fmla="*/ 187 h 259"/>
                <a:gd name="T30" fmla="*/ 1852 w 2426"/>
                <a:gd name="T31" fmla="*/ 194 h 259"/>
                <a:gd name="T32" fmla="*/ 1700 w 2426"/>
                <a:gd name="T33" fmla="*/ 186 h 259"/>
                <a:gd name="T34" fmla="*/ 1750 w 2426"/>
                <a:gd name="T35" fmla="*/ 175 h 259"/>
                <a:gd name="T36" fmla="*/ 1652 w 2426"/>
                <a:gd name="T37" fmla="*/ 182 h 259"/>
                <a:gd name="T38" fmla="*/ 1606 w 2426"/>
                <a:gd name="T39" fmla="*/ 161 h 259"/>
                <a:gd name="T40" fmla="*/ 1652 w 2426"/>
                <a:gd name="T41" fmla="*/ 182 h 259"/>
                <a:gd name="T42" fmla="*/ 1502 w 2426"/>
                <a:gd name="T43" fmla="*/ 158 h 259"/>
                <a:gd name="T44" fmla="*/ 1566 w 2426"/>
                <a:gd name="T45" fmla="*/ 165 h 259"/>
                <a:gd name="T46" fmla="*/ 1414 w 2426"/>
                <a:gd name="T47" fmla="*/ 158 h 259"/>
                <a:gd name="T48" fmla="*/ 1463 w 2426"/>
                <a:gd name="T49" fmla="*/ 146 h 259"/>
                <a:gd name="T50" fmla="*/ 1366 w 2426"/>
                <a:gd name="T51" fmla="*/ 153 h 259"/>
                <a:gd name="T52" fmla="*/ 1320 w 2426"/>
                <a:gd name="T53" fmla="*/ 132 h 259"/>
                <a:gd name="T54" fmla="*/ 1366 w 2426"/>
                <a:gd name="T55" fmla="*/ 153 h 259"/>
                <a:gd name="T56" fmla="*/ 1215 w 2426"/>
                <a:gd name="T57" fmla="*/ 130 h 259"/>
                <a:gd name="T58" fmla="*/ 1279 w 2426"/>
                <a:gd name="T59" fmla="*/ 136 h 259"/>
                <a:gd name="T60" fmla="*/ 1127 w 2426"/>
                <a:gd name="T61" fmla="*/ 129 h 259"/>
                <a:gd name="T62" fmla="*/ 1176 w 2426"/>
                <a:gd name="T63" fmla="*/ 118 h 259"/>
                <a:gd name="T64" fmla="*/ 1079 w 2426"/>
                <a:gd name="T65" fmla="*/ 124 h 259"/>
                <a:gd name="T66" fmla="*/ 1033 w 2426"/>
                <a:gd name="T67" fmla="*/ 103 h 259"/>
                <a:gd name="T68" fmla="*/ 1079 w 2426"/>
                <a:gd name="T69" fmla="*/ 124 h 259"/>
                <a:gd name="T70" fmla="*/ 929 w 2426"/>
                <a:gd name="T71" fmla="*/ 101 h 259"/>
                <a:gd name="T72" fmla="*/ 993 w 2426"/>
                <a:gd name="T73" fmla="*/ 107 h 259"/>
                <a:gd name="T74" fmla="*/ 841 w 2426"/>
                <a:gd name="T75" fmla="*/ 100 h 259"/>
                <a:gd name="T76" fmla="*/ 890 w 2426"/>
                <a:gd name="T77" fmla="*/ 89 h 259"/>
                <a:gd name="T78" fmla="*/ 793 w 2426"/>
                <a:gd name="T79" fmla="*/ 95 h 259"/>
                <a:gd name="T80" fmla="*/ 747 w 2426"/>
                <a:gd name="T81" fmla="*/ 74 h 259"/>
                <a:gd name="T82" fmla="*/ 793 w 2426"/>
                <a:gd name="T83" fmla="*/ 95 h 259"/>
                <a:gd name="T84" fmla="*/ 642 w 2426"/>
                <a:gd name="T85" fmla="*/ 72 h 259"/>
                <a:gd name="T86" fmla="*/ 706 w 2426"/>
                <a:gd name="T87" fmla="*/ 78 h 259"/>
                <a:gd name="T88" fmla="*/ 554 w 2426"/>
                <a:gd name="T89" fmla="*/ 71 h 259"/>
                <a:gd name="T90" fmla="*/ 603 w 2426"/>
                <a:gd name="T91" fmla="*/ 60 h 259"/>
                <a:gd name="T92" fmla="*/ 506 w 2426"/>
                <a:gd name="T93" fmla="*/ 66 h 259"/>
                <a:gd name="T94" fmla="*/ 460 w 2426"/>
                <a:gd name="T95" fmla="*/ 46 h 259"/>
                <a:gd name="T96" fmla="*/ 506 w 2426"/>
                <a:gd name="T97" fmla="*/ 66 h 259"/>
                <a:gd name="T98" fmla="*/ 356 w 2426"/>
                <a:gd name="T99" fmla="*/ 43 h 259"/>
                <a:gd name="T100" fmla="*/ 419 w 2426"/>
                <a:gd name="T101" fmla="*/ 50 h 259"/>
                <a:gd name="T102" fmla="*/ 267 w 2426"/>
                <a:gd name="T103" fmla="*/ 42 h 259"/>
                <a:gd name="T104" fmla="*/ 317 w 2426"/>
                <a:gd name="T105" fmla="*/ 31 h 259"/>
                <a:gd name="T106" fmla="*/ 220 w 2426"/>
                <a:gd name="T107" fmla="*/ 38 h 259"/>
                <a:gd name="T108" fmla="*/ 174 w 2426"/>
                <a:gd name="T109" fmla="*/ 17 h 259"/>
                <a:gd name="T110" fmla="*/ 220 w 2426"/>
                <a:gd name="T111" fmla="*/ 38 h 259"/>
                <a:gd name="T112" fmla="*/ 69 w 2426"/>
                <a:gd name="T113" fmla="*/ 14 h 259"/>
                <a:gd name="T114" fmla="*/ 133 w 2426"/>
                <a:gd name="T115" fmla="*/ 21 h 259"/>
                <a:gd name="T116" fmla="*/ 8 w 2426"/>
                <a:gd name="T117" fmla="*/ 16 h 259"/>
                <a:gd name="T118" fmla="*/ 30 w 2426"/>
                <a:gd name="T119" fmla="*/ 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26" h="259">
                  <a:moveTo>
                    <a:pt x="2417" y="258"/>
                  </a:moveTo>
                  <a:lnTo>
                    <a:pt x="2369" y="253"/>
                  </a:lnTo>
                  <a:cubicBezTo>
                    <a:pt x="2364" y="253"/>
                    <a:pt x="2361" y="249"/>
                    <a:pt x="2362" y="245"/>
                  </a:cubicBezTo>
                  <a:cubicBezTo>
                    <a:pt x="2362" y="240"/>
                    <a:pt x="2366" y="237"/>
                    <a:pt x="2370" y="238"/>
                  </a:cubicBezTo>
                  <a:lnTo>
                    <a:pt x="2418" y="242"/>
                  </a:lnTo>
                  <a:cubicBezTo>
                    <a:pt x="2423" y="243"/>
                    <a:pt x="2426" y="247"/>
                    <a:pt x="2425" y="251"/>
                  </a:cubicBezTo>
                  <a:cubicBezTo>
                    <a:pt x="2425" y="255"/>
                    <a:pt x="2421" y="259"/>
                    <a:pt x="2417" y="258"/>
                  </a:cubicBezTo>
                  <a:close/>
                  <a:moveTo>
                    <a:pt x="2321" y="249"/>
                  </a:moveTo>
                  <a:lnTo>
                    <a:pt x="2273" y="244"/>
                  </a:lnTo>
                  <a:cubicBezTo>
                    <a:pt x="2269" y="243"/>
                    <a:pt x="2266" y="239"/>
                    <a:pt x="2266" y="235"/>
                  </a:cubicBezTo>
                  <a:cubicBezTo>
                    <a:pt x="2267" y="231"/>
                    <a:pt x="2271" y="227"/>
                    <a:pt x="2275" y="228"/>
                  </a:cubicBezTo>
                  <a:lnTo>
                    <a:pt x="2323" y="233"/>
                  </a:lnTo>
                  <a:cubicBezTo>
                    <a:pt x="2327" y="233"/>
                    <a:pt x="2330" y="237"/>
                    <a:pt x="2330" y="241"/>
                  </a:cubicBezTo>
                  <a:cubicBezTo>
                    <a:pt x="2329" y="246"/>
                    <a:pt x="2325" y="249"/>
                    <a:pt x="2321" y="249"/>
                  </a:cubicBezTo>
                  <a:close/>
                  <a:moveTo>
                    <a:pt x="2226" y="239"/>
                  </a:moveTo>
                  <a:lnTo>
                    <a:pt x="2178" y="234"/>
                  </a:lnTo>
                  <a:cubicBezTo>
                    <a:pt x="2173" y="234"/>
                    <a:pt x="2170" y="230"/>
                    <a:pt x="2171" y="226"/>
                  </a:cubicBezTo>
                  <a:cubicBezTo>
                    <a:pt x="2171" y="221"/>
                    <a:pt x="2175" y="218"/>
                    <a:pt x="2179" y="218"/>
                  </a:cubicBezTo>
                  <a:lnTo>
                    <a:pt x="2227" y="223"/>
                  </a:lnTo>
                  <a:cubicBezTo>
                    <a:pt x="2232" y="224"/>
                    <a:pt x="2235" y="228"/>
                    <a:pt x="2234" y="232"/>
                  </a:cubicBezTo>
                  <a:cubicBezTo>
                    <a:pt x="2234" y="236"/>
                    <a:pt x="2230" y="240"/>
                    <a:pt x="2226" y="239"/>
                  </a:cubicBezTo>
                  <a:close/>
                  <a:moveTo>
                    <a:pt x="2130" y="229"/>
                  </a:moveTo>
                  <a:lnTo>
                    <a:pt x="2082" y="225"/>
                  </a:lnTo>
                  <a:cubicBezTo>
                    <a:pt x="2078" y="224"/>
                    <a:pt x="2075" y="220"/>
                    <a:pt x="2075" y="216"/>
                  </a:cubicBezTo>
                  <a:cubicBezTo>
                    <a:pt x="2076" y="212"/>
                    <a:pt x="2080" y="208"/>
                    <a:pt x="2084" y="209"/>
                  </a:cubicBezTo>
                  <a:lnTo>
                    <a:pt x="2132" y="214"/>
                  </a:lnTo>
                  <a:cubicBezTo>
                    <a:pt x="2136" y="214"/>
                    <a:pt x="2139" y="218"/>
                    <a:pt x="2139" y="222"/>
                  </a:cubicBezTo>
                  <a:cubicBezTo>
                    <a:pt x="2138" y="227"/>
                    <a:pt x="2134" y="230"/>
                    <a:pt x="2130" y="229"/>
                  </a:cubicBezTo>
                  <a:close/>
                  <a:moveTo>
                    <a:pt x="2035" y="220"/>
                  </a:moveTo>
                  <a:lnTo>
                    <a:pt x="1987" y="215"/>
                  </a:lnTo>
                  <a:cubicBezTo>
                    <a:pt x="1982" y="215"/>
                    <a:pt x="1979" y="211"/>
                    <a:pt x="1980" y="206"/>
                  </a:cubicBezTo>
                  <a:cubicBezTo>
                    <a:pt x="1980" y="202"/>
                    <a:pt x="1984" y="199"/>
                    <a:pt x="1988" y="199"/>
                  </a:cubicBezTo>
                  <a:lnTo>
                    <a:pt x="2036" y="204"/>
                  </a:lnTo>
                  <a:cubicBezTo>
                    <a:pt x="2041" y="204"/>
                    <a:pt x="2044" y="208"/>
                    <a:pt x="2043" y="213"/>
                  </a:cubicBezTo>
                  <a:cubicBezTo>
                    <a:pt x="2043" y="217"/>
                    <a:pt x="2039" y="220"/>
                    <a:pt x="2035" y="220"/>
                  </a:cubicBezTo>
                  <a:close/>
                  <a:moveTo>
                    <a:pt x="1939" y="210"/>
                  </a:moveTo>
                  <a:lnTo>
                    <a:pt x="1891" y="205"/>
                  </a:lnTo>
                  <a:cubicBezTo>
                    <a:pt x="1887" y="205"/>
                    <a:pt x="1884" y="201"/>
                    <a:pt x="1884" y="197"/>
                  </a:cubicBezTo>
                  <a:cubicBezTo>
                    <a:pt x="1885" y="192"/>
                    <a:pt x="1888" y="189"/>
                    <a:pt x="1893" y="190"/>
                  </a:cubicBezTo>
                  <a:lnTo>
                    <a:pt x="1941" y="194"/>
                  </a:lnTo>
                  <a:cubicBezTo>
                    <a:pt x="1945" y="195"/>
                    <a:pt x="1948" y="199"/>
                    <a:pt x="1948" y="203"/>
                  </a:cubicBezTo>
                  <a:cubicBezTo>
                    <a:pt x="1947" y="208"/>
                    <a:pt x="1943" y="211"/>
                    <a:pt x="1939" y="210"/>
                  </a:cubicBezTo>
                  <a:close/>
                  <a:moveTo>
                    <a:pt x="1844" y="201"/>
                  </a:moveTo>
                  <a:lnTo>
                    <a:pt x="1796" y="196"/>
                  </a:lnTo>
                  <a:cubicBezTo>
                    <a:pt x="1791" y="195"/>
                    <a:pt x="1788" y="192"/>
                    <a:pt x="1789" y="187"/>
                  </a:cubicBezTo>
                  <a:cubicBezTo>
                    <a:pt x="1789" y="183"/>
                    <a:pt x="1793" y="180"/>
                    <a:pt x="1797" y="180"/>
                  </a:cubicBezTo>
                  <a:lnTo>
                    <a:pt x="1845" y="185"/>
                  </a:lnTo>
                  <a:cubicBezTo>
                    <a:pt x="1849" y="185"/>
                    <a:pt x="1853" y="189"/>
                    <a:pt x="1852" y="194"/>
                  </a:cubicBezTo>
                  <a:cubicBezTo>
                    <a:pt x="1852" y="198"/>
                    <a:pt x="1848" y="201"/>
                    <a:pt x="1844" y="201"/>
                  </a:cubicBezTo>
                  <a:close/>
                  <a:moveTo>
                    <a:pt x="1748" y="191"/>
                  </a:moveTo>
                  <a:lnTo>
                    <a:pt x="1700" y="186"/>
                  </a:lnTo>
                  <a:cubicBezTo>
                    <a:pt x="1696" y="186"/>
                    <a:pt x="1693" y="182"/>
                    <a:pt x="1693" y="178"/>
                  </a:cubicBezTo>
                  <a:cubicBezTo>
                    <a:pt x="1694" y="173"/>
                    <a:pt x="1697" y="170"/>
                    <a:pt x="1702" y="170"/>
                  </a:cubicBezTo>
                  <a:lnTo>
                    <a:pt x="1750" y="175"/>
                  </a:lnTo>
                  <a:cubicBezTo>
                    <a:pt x="1754" y="176"/>
                    <a:pt x="1757" y="180"/>
                    <a:pt x="1757" y="184"/>
                  </a:cubicBezTo>
                  <a:cubicBezTo>
                    <a:pt x="1756" y="188"/>
                    <a:pt x="1752" y="192"/>
                    <a:pt x="1748" y="191"/>
                  </a:cubicBezTo>
                  <a:close/>
                  <a:moveTo>
                    <a:pt x="1652" y="182"/>
                  </a:moveTo>
                  <a:lnTo>
                    <a:pt x="1605" y="177"/>
                  </a:lnTo>
                  <a:cubicBezTo>
                    <a:pt x="1600" y="176"/>
                    <a:pt x="1597" y="172"/>
                    <a:pt x="1598" y="168"/>
                  </a:cubicBezTo>
                  <a:cubicBezTo>
                    <a:pt x="1598" y="164"/>
                    <a:pt x="1602" y="160"/>
                    <a:pt x="1606" y="161"/>
                  </a:cubicBezTo>
                  <a:lnTo>
                    <a:pt x="1654" y="166"/>
                  </a:lnTo>
                  <a:cubicBezTo>
                    <a:pt x="1658" y="166"/>
                    <a:pt x="1662" y="170"/>
                    <a:pt x="1661" y="174"/>
                  </a:cubicBezTo>
                  <a:cubicBezTo>
                    <a:pt x="1661" y="179"/>
                    <a:pt x="1657" y="182"/>
                    <a:pt x="1652" y="182"/>
                  </a:cubicBezTo>
                  <a:close/>
                  <a:moveTo>
                    <a:pt x="1557" y="172"/>
                  </a:moveTo>
                  <a:lnTo>
                    <a:pt x="1509" y="167"/>
                  </a:lnTo>
                  <a:cubicBezTo>
                    <a:pt x="1505" y="167"/>
                    <a:pt x="1502" y="163"/>
                    <a:pt x="1502" y="158"/>
                  </a:cubicBezTo>
                  <a:cubicBezTo>
                    <a:pt x="1502" y="154"/>
                    <a:pt x="1506" y="151"/>
                    <a:pt x="1511" y="151"/>
                  </a:cubicBezTo>
                  <a:lnTo>
                    <a:pt x="1559" y="156"/>
                  </a:lnTo>
                  <a:cubicBezTo>
                    <a:pt x="1563" y="156"/>
                    <a:pt x="1566" y="160"/>
                    <a:pt x="1566" y="165"/>
                  </a:cubicBezTo>
                  <a:cubicBezTo>
                    <a:pt x="1565" y="169"/>
                    <a:pt x="1561" y="172"/>
                    <a:pt x="1557" y="172"/>
                  </a:cubicBezTo>
                  <a:close/>
                  <a:moveTo>
                    <a:pt x="1461" y="162"/>
                  </a:moveTo>
                  <a:lnTo>
                    <a:pt x="1414" y="158"/>
                  </a:lnTo>
                  <a:cubicBezTo>
                    <a:pt x="1409" y="157"/>
                    <a:pt x="1406" y="153"/>
                    <a:pt x="1407" y="149"/>
                  </a:cubicBezTo>
                  <a:cubicBezTo>
                    <a:pt x="1407" y="144"/>
                    <a:pt x="1411" y="141"/>
                    <a:pt x="1415" y="142"/>
                  </a:cubicBezTo>
                  <a:lnTo>
                    <a:pt x="1463" y="146"/>
                  </a:lnTo>
                  <a:cubicBezTo>
                    <a:pt x="1467" y="147"/>
                    <a:pt x="1471" y="151"/>
                    <a:pt x="1470" y="155"/>
                  </a:cubicBezTo>
                  <a:cubicBezTo>
                    <a:pt x="1470" y="160"/>
                    <a:pt x="1466" y="163"/>
                    <a:pt x="1461" y="162"/>
                  </a:cubicBezTo>
                  <a:close/>
                  <a:moveTo>
                    <a:pt x="1366" y="153"/>
                  </a:moveTo>
                  <a:lnTo>
                    <a:pt x="1318" y="148"/>
                  </a:lnTo>
                  <a:cubicBezTo>
                    <a:pt x="1314" y="147"/>
                    <a:pt x="1311" y="144"/>
                    <a:pt x="1311" y="139"/>
                  </a:cubicBezTo>
                  <a:cubicBezTo>
                    <a:pt x="1311" y="135"/>
                    <a:pt x="1315" y="132"/>
                    <a:pt x="1320" y="132"/>
                  </a:cubicBezTo>
                  <a:lnTo>
                    <a:pt x="1368" y="137"/>
                  </a:lnTo>
                  <a:cubicBezTo>
                    <a:pt x="1372" y="137"/>
                    <a:pt x="1375" y="141"/>
                    <a:pt x="1375" y="146"/>
                  </a:cubicBezTo>
                  <a:cubicBezTo>
                    <a:pt x="1374" y="150"/>
                    <a:pt x="1370" y="153"/>
                    <a:pt x="1366" y="153"/>
                  </a:cubicBezTo>
                  <a:close/>
                  <a:moveTo>
                    <a:pt x="1270" y="143"/>
                  </a:moveTo>
                  <a:lnTo>
                    <a:pt x="1223" y="138"/>
                  </a:lnTo>
                  <a:cubicBezTo>
                    <a:pt x="1218" y="138"/>
                    <a:pt x="1215" y="134"/>
                    <a:pt x="1215" y="130"/>
                  </a:cubicBezTo>
                  <a:cubicBezTo>
                    <a:pt x="1216" y="125"/>
                    <a:pt x="1220" y="122"/>
                    <a:pt x="1224" y="122"/>
                  </a:cubicBezTo>
                  <a:lnTo>
                    <a:pt x="1272" y="127"/>
                  </a:lnTo>
                  <a:cubicBezTo>
                    <a:pt x="1276" y="128"/>
                    <a:pt x="1280" y="132"/>
                    <a:pt x="1279" y="136"/>
                  </a:cubicBezTo>
                  <a:cubicBezTo>
                    <a:pt x="1279" y="140"/>
                    <a:pt x="1275" y="144"/>
                    <a:pt x="1270" y="143"/>
                  </a:cubicBezTo>
                  <a:close/>
                  <a:moveTo>
                    <a:pt x="1175" y="134"/>
                  </a:moveTo>
                  <a:lnTo>
                    <a:pt x="1127" y="129"/>
                  </a:lnTo>
                  <a:cubicBezTo>
                    <a:pt x="1123" y="128"/>
                    <a:pt x="1120" y="124"/>
                    <a:pt x="1120" y="120"/>
                  </a:cubicBezTo>
                  <a:cubicBezTo>
                    <a:pt x="1120" y="116"/>
                    <a:pt x="1124" y="112"/>
                    <a:pt x="1129" y="113"/>
                  </a:cubicBezTo>
                  <a:lnTo>
                    <a:pt x="1176" y="118"/>
                  </a:lnTo>
                  <a:cubicBezTo>
                    <a:pt x="1181" y="118"/>
                    <a:pt x="1184" y="122"/>
                    <a:pt x="1184" y="126"/>
                  </a:cubicBezTo>
                  <a:cubicBezTo>
                    <a:pt x="1183" y="131"/>
                    <a:pt x="1179" y="134"/>
                    <a:pt x="1175" y="134"/>
                  </a:cubicBezTo>
                  <a:close/>
                  <a:moveTo>
                    <a:pt x="1079" y="124"/>
                  </a:moveTo>
                  <a:lnTo>
                    <a:pt x="1032" y="119"/>
                  </a:lnTo>
                  <a:cubicBezTo>
                    <a:pt x="1027" y="119"/>
                    <a:pt x="1024" y="115"/>
                    <a:pt x="1024" y="110"/>
                  </a:cubicBezTo>
                  <a:cubicBezTo>
                    <a:pt x="1025" y="106"/>
                    <a:pt x="1029" y="103"/>
                    <a:pt x="1033" y="103"/>
                  </a:cubicBezTo>
                  <a:lnTo>
                    <a:pt x="1081" y="108"/>
                  </a:lnTo>
                  <a:cubicBezTo>
                    <a:pt x="1085" y="108"/>
                    <a:pt x="1089" y="112"/>
                    <a:pt x="1088" y="117"/>
                  </a:cubicBezTo>
                  <a:cubicBezTo>
                    <a:pt x="1088" y="121"/>
                    <a:pt x="1084" y="124"/>
                    <a:pt x="1079" y="124"/>
                  </a:cubicBezTo>
                  <a:close/>
                  <a:moveTo>
                    <a:pt x="984" y="114"/>
                  </a:moveTo>
                  <a:lnTo>
                    <a:pt x="936" y="110"/>
                  </a:lnTo>
                  <a:cubicBezTo>
                    <a:pt x="932" y="109"/>
                    <a:pt x="928" y="105"/>
                    <a:pt x="929" y="101"/>
                  </a:cubicBezTo>
                  <a:cubicBezTo>
                    <a:pt x="929" y="96"/>
                    <a:pt x="933" y="93"/>
                    <a:pt x="938" y="94"/>
                  </a:cubicBezTo>
                  <a:lnTo>
                    <a:pt x="985" y="98"/>
                  </a:lnTo>
                  <a:cubicBezTo>
                    <a:pt x="990" y="99"/>
                    <a:pt x="993" y="103"/>
                    <a:pt x="993" y="107"/>
                  </a:cubicBezTo>
                  <a:cubicBezTo>
                    <a:pt x="992" y="112"/>
                    <a:pt x="988" y="115"/>
                    <a:pt x="984" y="114"/>
                  </a:cubicBezTo>
                  <a:close/>
                  <a:moveTo>
                    <a:pt x="888" y="105"/>
                  </a:moveTo>
                  <a:lnTo>
                    <a:pt x="841" y="100"/>
                  </a:lnTo>
                  <a:cubicBezTo>
                    <a:pt x="836" y="100"/>
                    <a:pt x="833" y="96"/>
                    <a:pt x="833" y="91"/>
                  </a:cubicBezTo>
                  <a:cubicBezTo>
                    <a:pt x="834" y="87"/>
                    <a:pt x="838" y="84"/>
                    <a:pt x="842" y="84"/>
                  </a:cubicBezTo>
                  <a:lnTo>
                    <a:pt x="890" y="89"/>
                  </a:lnTo>
                  <a:cubicBezTo>
                    <a:pt x="894" y="89"/>
                    <a:pt x="898" y="93"/>
                    <a:pt x="897" y="98"/>
                  </a:cubicBezTo>
                  <a:cubicBezTo>
                    <a:pt x="897" y="102"/>
                    <a:pt x="893" y="105"/>
                    <a:pt x="888" y="105"/>
                  </a:cubicBezTo>
                  <a:close/>
                  <a:moveTo>
                    <a:pt x="793" y="95"/>
                  </a:moveTo>
                  <a:lnTo>
                    <a:pt x="745" y="90"/>
                  </a:lnTo>
                  <a:cubicBezTo>
                    <a:pt x="741" y="90"/>
                    <a:pt x="737" y="86"/>
                    <a:pt x="738" y="82"/>
                  </a:cubicBezTo>
                  <a:cubicBezTo>
                    <a:pt x="738" y="77"/>
                    <a:pt x="742" y="74"/>
                    <a:pt x="747" y="74"/>
                  </a:cubicBezTo>
                  <a:lnTo>
                    <a:pt x="794" y="79"/>
                  </a:lnTo>
                  <a:cubicBezTo>
                    <a:pt x="799" y="80"/>
                    <a:pt x="802" y="84"/>
                    <a:pt x="802" y="88"/>
                  </a:cubicBezTo>
                  <a:cubicBezTo>
                    <a:pt x="801" y="92"/>
                    <a:pt x="797" y="96"/>
                    <a:pt x="793" y="95"/>
                  </a:cubicBezTo>
                  <a:close/>
                  <a:moveTo>
                    <a:pt x="697" y="86"/>
                  </a:moveTo>
                  <a:lnTo>
                    <a:pt x="650" y="81"/>
                  </a:lnTo>
                  <a:cubicBezTo>
                    <a:pt x="645" y="80"/>
                    <a:pt x="642" y="76"/>
                    <a:pt x="642" y="72"/>
                  </a:cubicBezTo>
                  <a:cubicBezTo>
                    <a:pt x="643" y="68"/>
                    <a:pt x="647" y="64"/>
                    <a:pt x="651" y="65"/>
                  </a:cubicBezTo>
                  <a:lnTo>
                    <a:pt x="699" y="70"/>
                  </a:lnTo>
                  <a:cubicBezTo>
                    <a:pt x="703" y="70"/>
                    <a:pt x="706" y="74"/>
                    <a:pt x="706" y="78"/>
                  </a:cubicBezTo>
                  <a:cubicBezTo>
                    <a:pt x="706" y="83"/>
                    <a:pt x="702" y="86"/>
                    <a:pt x="697" y="86"/>
                  </a:cubicBezTo>
                  <a:close/>
                  <a:moveTo>
                    <a:pt x="602" y="76"/>
                  </a:moveTo>
                  <a:lnTo>
                    <a:pt x="554" y="71"/>
                  </a:lnTo>
                  <a:cubicBezTo>
                    <a:pt x="550" y="71"/>
                    <a:pt x="546" y="67"/>
                    <a:pt x="547" y="62"/>
                  </a:cubicBezTo>
                  <a:cubicBezTo>
                    <a:pt x="547" y="58"/>
                    <a:pt x="551" y="55"/>
                    <a:pt x="556" y="55"/>
                  </a:cubicBezTo>
                  <a:lnTo>
                    <a:pt x="603" y="60"/>
                  </a:lnTo>
                  <a:cubicBezTo>
                    <a:pt x="608" y="61"/>
                    <a:pt x="611" y="64"/>
                    <a:pt x="611" y="69"/>
                  </a:cubicBezTo>
                  <a:cubicBezTo>
                    <a:pt x="610" y="73"/>
                    <a:pt x="606" y="76"/>
                    <a:pt x="602" y="76"/>
                  </a:cubicBezTo>
                  <a:close/>
                  <a:moveTo>
                    <a:pt x="506" y="66"/>
                  </a:moveTo>
                  <a:lnTo>
                    <a:pt x="458" y="62"/>
                  </a:lnTo>
                  <a:cubicBezTo>
                    <a:pt x="454" y="61"/>
                    <a:pt x="451" y="57"/>
                    <a:pt x="451" y="53"/>
                  </a:cubicBezTo>
                  <a:cubicBezTo>
                    <a:pt x="452" y="48"/>
                    <a:pt x="456" y="45"/>
                    <a:pt x="460" y="46"/>
                  </a:cubicBezTo>
                  <a:lnTo>
                    <a:pt x="508" y="50"/>
                  </a:lnTo>
                  <a:cubicBezTo>
                    <a:pt x="512" y="51"/>
                    <a:pt x="515" y="55"/>
                    <a:pt x="515" y="59"/>
                  </a:cubicBezTo>
                  <a:cubicBezTo>
                    <a:pt x="515" y="64"/>
                    <a:pt x="511" y="67"/>
                    <a:pt x="506" y="66"/>
                  </a:cubicBezTo>
                  <a:close/>
                  <a:moveTo>
                    <a:pt x="411" y="57"/>
                  </a:moveTo>
                  <a:lnTo>
                    <a:pt x="363" y="52"/>
                  </a:lnTo>
                  <a:cubicBezTo>
                    <a:pt x="359" y="52"/>
                    <a:pt x="355" y="48"/>
                    <a:pt x="356" y="43"/>
                  </a:cubicBezTo>
                  <a:cubicBezTo>
                    <a:pt x="356" y="39"/>
                    <a:pt x="360" y="36"/>
                    <a:pt x="365" y="36"/>
                  </a:cubicBezTo>
                  <a:lnTo>
                    <a:pt x="412" y="41"/>
                  </a:lnTo>
                  <a:cubicBezTo>
                    <a:pt x="417" y="41"/>
                    <a:pt x="420" y="45"/>
                    <a:pt x="419" y="50"/>
                  </a:cubicBezTo>
                  <a:cubicBezTo>
                    <a:pt x="419" y="54"/>
                    <a:pt x="415" y="57"/>
                    <a:pt x="411" y="57"/>
                  </a:cubicBezTo>
                  <a:close/>
                  <a:moveTo>
                    <a:pt x="315" y="47"/>
                  </a:moveTo>
                  <a:lnTo>
                    <a:pt x="267" y="42"/>
                  </a:lnTo>
                  <a:cubicBezTo>
                    <a:pt x="263" y="42"/>
                    <a:pt x="260" y="38"/>
                    <a:pt x="260" y="34"/>
                  </a:cubicBezTo>
                  <a:cubicBezTo>
                    <a:pt x="261" y="29"/>
                    <a:pt x="265" y="26"/>
                    <a:pt x="269" y="27"/>
                  </a:cubicBezTo>
                  <a:lnTo>
                    <a:pt x="317" y="31"/>
                  </a:lnTo>
                  <a:cubicBezTo>
                    <a:pt x="321" y="32"/>
                    <a:pt x="324" y="36"/>
                    <a:pt x="324" y="40"/>
                  </a:cubicBezTo>
                  <a:cubicBezTo>
                    <a:pt x="324" y="44"/>
                    <a:pt x="320" y="48"/>
                    <a:pt x="315" y="47"/>
                  </a:cubicBezTo>
                  <a:close/>
                  <a:moveTo>
                    <a:pt x="220" y="38"/>
                  </a:moveTo>
                  <a:lnTo>
                    <a:pt x="172" y="33"/>
                  </a:lnTo>
                  <a:cubicBezTo>
                    <a:pt x="168" y="32"/>
                    <a:pt x="164" y="28"/>
                    <a:pt x="165" y="24"/>
                  </a:cubicBezTo>
                  <a:cubicBezTo>
                    <a:pt x="165" y="20"/>
                    <a:pt x="169" y="16"/>
                    <a:pt x="174" y="17"/>
                  </a:cubicBezTo>
                  <a:lnTo>
                    <a:pt x="221" y="22"/>
                  </a:lnTo>
                  <a:cubicBezTo>
                    <a:pt x="226" y="22"/>
                    <a:pt x="229" y="26"/>
                    <a:pt x="228" y="30"/>
                  </a:cubicBezTo>
                  <a:cubicBezTo>
                    <a:pt x="228" y="35"/>
                    <a:pt x="224" y="38"/>
                    <a:pt x="220" y="38"/>
                  </a:cubicBezTo>
                  <a:close/>
                  <a:moveTo>
                    <a:pt x="124" y="28"/>
                  </a:moveTo>
                  <a:lnTo>
                    <a:pt x="76" y="23"/>
                  </a:lnTo>
                  <a:cubicBezTo>
                    <a:pt x="72" y="23"/>
                    <a:pt x="69" y="19"/>
                    <a:pt x="69" y="14"/>
                  </a:cubicBezTo>
                  <a:cubicBezTo>
                    <a:pt x="70" y="10"/>
                    <a:pt x="74" y="7"/>
                    <a:pt x="78" y="7"/>
                  </a:cubicBezTo>
                  <a:lnTo>
                    <a:pt x="126" y="12"/>
                  </a:lnTo>
                  <a:cubicBezTo>
                    <a:pt x="130" y="13"/>
                    <a:pt x="133" y="16"/>
                    <a:pt x="133" y="21"/>
                  </a:cubicBezTo>
                  <a:cubicBezTo>
                    <a:pt x="132" y="25"/>
                    <a:pt x="129" y="28"/>
                    <a:pt x="124" y="28"/>
                  </a:cubicBezTo>
                  <a:close/>
                  <a:moveTo>
                    <a:pt x="29" y="18"/>
                  </a:moveTo>
                  <a:lnTo>
                    <a:pt x="8" y="16"/>
                  </a:lnTo>
                  <a:cubicBezTo>
                    <a:pt x="3" y="16"/>
                    <a:pt x="0" y="12"/>
                    <a:pt x="1" y="8"/>
                  </a:cubicBezTo>
                  <a:cubicBezTo>
                    <a:pt x="1" y="3"/>
                    <a:pt x="5" y="0"/>
                    <a:pt x="9" y="0"/>
                  </a:cubicBezTo>
                  <a:lnTo>
                    <a:pt x="30" y="3"/>
                  </a:lnTo>
                  <a:cubicBezTo>
                    <a:pt x="35" y="3"/>
                    <a:pt x="38" y="7"/>
                    <a:pt x="37" y="11"/>
                  </a:cubicBezTo>
                  <a:cubicBezTo>
                    <a:pt x="37" y="16"/>
                    <a:pt x="33" y="19"/>
                    <a:pt x="29" y="18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6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9720" y="4635173"/>
              <a:ext cx="482371" cy="314102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7" name="Freeform 301">
              <a:extLst>
                <a:ext uri="{FF2B5EF4-FFF2-40B4-BE49-F238E27FC236}">
                  <a16:creationId xmlns:a16="http://schemas.microsoft.com/office/drawing/2014/main" id="{563A37BC-7370-40C1-B209-9E63E35B13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7617" y="4949274"/>
              <a:ext cx="497094" cy="150040"/>
            </a:xfrm>
            <a:custGeom>
              <a:avLst/>
              <a:gdLst>
                <a:gd name="T0" fmla="*/ 1827 w 1889"/>
                <a:gd name="T1" fmla="*/ 545 h 570"/>
                <a:gd name="T2" fmla="*/ 1888 w 1889"/>
                <a:gd name="T3" fmla="*/ 563 h 570"/>
                <a:gd name="T4" fmla="*/ 1740 w 1889"/>
                <a:gd name="T5" fmla="*/ 528 h 570"/>
                <a:gd name="T6" fmla="*/ 1791 w 1889"/>
                <a:gd name="T7" fmla="*/ 526 h 570"/>
                <a:gd name="T8" fmla="*/ 1694 w 1889"/>
                <a:gd name="T9" fmla="*/ 514 h 570"/>
                <a:gd name="T10" fmla="*/ 1653 w 1889"/>
                <a:gd name="T11" fmla="*/ 486 h 570"/>
                <a:gd name="T12" fmla="*/ 1694 w 1889"/>
                <a:gd name="T13" fmla="*/ 514 h 570"/>
                <a:gd name="T14" fmla="*/ 1551 w 1889"/>
                <a:gd name="T15" fmla="*/ 464 h 570"/>
                <a:gd name="T16" fmla="*/ 1612 w 1889"/>
                <a:gd name="T17" fmla="*/ 482 h 570"/>
                <a:gd name="T18" fmla="*/ 1464 w 1889"/>
                <a:gd name="T19" fmla="*/ 447 h 570"/>
                <a:gd name="T20" fmla="*/ 1514 w 1889"/>
                <a:gd name="T21" fmla="*/ 445 h 570"/>
                <a:gd name="T22" fmla="*/ 1418 w 1889"/>
                <a:gd name="T23" fmla="*/ 433 h 570"/>
                <a:gd name="T24" fmla="*/ 1376 w 1889"/>
                <a:gd name="T25" fmla="*/ 404 h 570"/>
                <a:gd name="T26" fmla="*/ 1418 w 1889"/>
                <a:gd name="T27" fmla="*/ 433 h 570"/>
                <a:gd name="T28" fmla="*/ 1274 w 1889"/>
                <a:gd name="T29" fmla="*/ 382 h 570"/>
                <a:gd name="T30" fmla="*/ 1336 w 1889"/>
                <a:gd name="T31" fmla="*/ 400 h 570"/>
                <a:gd name="T32" fmla="*/ 1188 w 1889"/>
                <a:gd name="T33" fmla="*/ 365 h 570"/>
                <a:gd name="T34" fmla="*/ 1238 w 1889"/>
                <a:gd name="T35" fmla="*/ 363 h 570"/>
                <a:gd name="T36" fmla="*/ 1142 w 1889"/>
                <a:gd name="T37" fmla="*/ 351 h 570"/>
                <a:gd name="T38" fmla="*/ 1100 w 1889"/>
                <a:gd name="T39" fmla="*/ 322 h 570"/>
                <a:gd name="T40" fmla="*/ 1142 w 1889"/>
                <a:gd name="T41" fmla="*/ 351 h 570"/>
                <a:gd name="T42" fmla="*/ 998 w 1889"/>
                <a:gd name="T43" fmla="*/ 301 h 570"/>
                <a:gd name="T44" fmla="*/ 1059 w 1889"/>
                <a:gd name="T45" fmla="*/ 319 h 570"/>
                <a:gd name="T46" fmla="*/ 911 w 1889"/>
                <a:gd name="T47" fmla="*/ 283 h 570"/>
                <a:gd name="T48" fmla="*/ 962 w 1889"/>
                <a:gd name="T49" fmla="*/ 282 h 570"/>
                <a:gd name="T50" fmla="*/ 865 w 1889"/>
                <a:gd name="T51" fmla="*/ 270 h 570"/>
                <a:gd name="T52" fmla="*/ 824 w 1889"/>
                <a:gd name="T53" fmla="*/ 241 h 570"/>
                <a:gd name="T54" fmla="*/ 865 w 1889"/>
                <a:gd name="T55" fmla="*/ 270 h 570"/>
                <a:gd name="T56" fmla="*/ 722 w 1889"/>
                <a:gd name="T57" fmla="*/ 219 h 570"/>
                <a:gd name="T58" fmla="*/ 783 w 1889"/>
                <a:gd name="T59" fmla="*/ 237 h 570"/>
                <a:gd name="T60" fmla="*/ 635 w 1889"/>
                <a:gd name="T61" fmla="*/ 202 h 570"/>
                <a:gd name="T62" fmla="*/ 686 w 1889"/>
                <a:gd name="T63" fmla="*/ 200 h 570"/>
                <a:gd name="T64" fmla="*/ 589 w 1889"/>
                <a:gd name="T65" fmla="*/ 188 h 570"/>
                <a:gd name="T66" fmla="*/ 548 w 1889"/>
                <a:gd name="T67" fmla="*/ 159 h 570"/>
                <a:gd name="T68" fmla="*/ 589 w 1889"/>
                <a:gd name="T69" fmla="*/ 188 h 570"/>
                <a:gd name="T70" fmla="*/ 446 w 1889"/>
                <a:gd name="T71" fmla="*/ 138 h 570"/>
                <a:gd name="T72" fmla="*/ 507 w 1889"/>
                <a:gd name="T73" fmla="*/ 156 h 570"/>
                <a:gd name="T74" fmla="*/ 359 w 1889"/>
                <a:gd name="T75" fmla="*/ 120 h 570"/>
                <a:gd name="T76" fmla="*/ 410 w 1889"/>
                <a:gd name="T77" fmla="*/ 119 h 570"/>
                <a:gd name="T78" fmla="*/ 313 w 1889"/>
                <a:gd name="T79" fmla="*/ 107 h 570"/>
                <a:gd name="T80" fmla="*/ 271 w 1889"/>
                <a:gd name="T81" fmla="*/ 78 h 570"/>
                <a:gd name="T82" fmla="*/ 313 w 1889"/>
                <a:gd name="T83" fmla="*/ 107 h 570"/>
                <a:gd name="T84" fmla="*/ 169 w 1889"/>
                <a:gd name="T85" fmla="*/ 56 h 570"/>
                <a:gd name="T86" fmla="*/ 231 w 1889"/>
                <a:gd name="T87" fmla="*/ 74 h 570"/>
                <a:gd name="T88" fmla="*/ 83 w 1889"/>
                <a:gd name="T89" fmla="*/ 39 h 570"/>
                <a:gd name="T90" fmla="*/ 133 w 1889"/>
                <a:gd name="T91" fmla="*/ 37 h 570"/>
                <a:gd name="T92" fmla="*/ 37 w 1889"/>
                <a:gd name="T93" fmla="*/ 25 h 570"/>
                <a:gd name="T94" fmla="*/ 12 w 1889"/>
                <a:gd name="T95" fmla="*/ 1 h 570"/>
                <a:gd name="T96" fmla="*/ 37 w 1889"/>
                <a:gd name="T97" fmla="*/ 25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89" h="570">
                  <a:moveTo>
                    <a:pt x="1878" y="569"/>
                  </a:moveTo>
                  <a:lnTo>
                    <a:pt x="1832" y="555"/>
                  </a:lnTo>
                  <a:cubicBezTo>
                    <a:pt x="1828" y="554"/>
                    <a:pt x="1825" y="550"/>
                    <a:pt x="1827" y="545"/>
                  </a:cubicBezTo>
                  <a:cubicBezTo>
                    <a:pt x="1828" y="541"/>
                    <a:pt x="1832" y="539"/>
                    <a:pt x="1837" y="540"/>
                  </a:cubicBezTo>
                  <a:lnTo>
                    <a:pt x="1883" y="553"/>
                  </a:lnTo>
                  <a:cubicBezTo>
                    <a:pt x="1887" y="555"/>
                    <a:pt x="1889" y="559"/>
                    <a:pt x="1888" y="563"/>
                  </a:cubicBezTo>
                  <a:cubicBezTo>
                    <a:pt x="1887" y="568"/>
                    <a:pt x="1882" y="570"/>
                    <a:pt x="1878" y="569"/>
                  </a:cubicBezTo>
                  <a:close/>
                  <a:moveTo>
                    <a:pt x="1786" y="542"/>
                  </a:moveTo>
                  <a:lnTo>
                    <a:pt x="1740" y="528"/>
                  </a:lnTo>
                  <a:cubicBezTo>
                    <a:pt x="1736" y="527"/>
                    <a:pt x="1733" y="522"/>
                    <a:pt x="1735" y="518"/>
                  </a:cubicBezTo>
                  <a:cubicBezTo>
                    <a:pt x="1736" y="514"/>
                    <a:pt x="1740" y="511"/>
                    <a:pt x="1745" y="513"/>
                  </a:cubicBezTo>
                  <a:lnTo>
                    <a:pt x="1791" y="526"/>
                  </a:lnTo>
                  <a:cubicBezTo>
                    <a:pt x="1795" y="528"/>
                    <a:pt x="1797" y="532"/>
                    <a:pt x="1796" y="536"/>
                  </a:cubicBezTo>
                  <a:cubicBezTo>
                    <a:pt x="1795" y="540"/>
                    <a:pt x="1790" y="543"/>
                    <a:pt x="1786" y="542"/>
                  </a:cubicBezTo>
                  <a:close/>
                  <a:moveTo>
                    <a:pt x="1694" y="514"/>
                  </a:moveTo>
                  <a:lnTo>
                    <a:pt x="1648" y="501"/>
                  </a:lnTo>
                  <a:cubicBezTo>
                    <a:pt x="1644" y="500"/>
                    <a:pt x="1641" y="495"/>
                    <a:pt x="1643" y="491"/>
                  </a:cubicBezTo>
                  <a:cubicBezTo>
                    <a:pt x="1644" y="487"/>
                    <a:pt x="1648" y="484"/>
                    <a:pt x="1653" y="486"/>
                  </a:cubicBezTo>
                  <a:lnTo>
                    <a:pt x="1699" y="499"/>
                  </a:lnTo>
                  <a:cubicBezTo>
                    <a:pt x="1703" y="500"/>
                    <a:pt x="1705" y="505"/>
                    <a:pt x="1704" y="509"/>
                  </a:cubicBezTo>
                  <a:cubicBezTo>
                    <a:pt x="1703" y="513"/>
                    <a:pt x="1698" y="516"/>
                    <a:pt x="1694" y="514"/>
                  </a:cubicBezTo>
                  <a:close/>
                  <a:moveTo>
                    <a:pt x="1602" y="487"/>
                  </a:moveTo>
                  <a:lnTo>
                    <a:pt x="1556" y="474"/>
                  </a:lnTo>
                  <a:cubicBezTo>
                    <a:pt x="1552" y="472"/>
                    <a:pt x="1549" y="468"/>
                    <a:pt x="1551" y="464"/>
                  </a:cubicBezTo>
                  <a:cubicBezTo>
                    <a:pt x="1552" y="460"/>
                    <a:pt x="1556" y="457"/>
                    <a:pt x="1560" y="458"/>
                  </a:cubicBezTo>
                  <a:lnTo>
                    <a:pt x="1607" y="472"/>
                  </a:lnTo>
                  <a:cubicBezTo>
                    <a:pt x="1611" y="473"/>
                    <a:pt x="1613" y="478"/>
                    <a:pt x="1612" y="482"/>
                  </a:cubicBezTo>
                  <a:cubicBezTo>
                    <a:pt x="1611" y="486"/>
                    <a:pt x="1606" y="489"/>
                    <a:pt x="1602" y="487"/>
                  </a:cubicBezTo>
                  <a:close/>
                  <a:moveTo>
                    <a:pt x="1510" y="460"/>
                  </a:moveTo>
                  <a:lnTo>
                    <a:pt x="1464" y="447"/>
                  </a:lnTo>
                  <a:cubicBezTo>
                    <a:pt x="1460" y="445"/>
                    <a:pt x="1457" y="441"/>
                    <a:pt x="1458" y="437"/>
                  </a:cubicBezTo>
                  <a:cubicBezTo>
                    <a:pt x="1460" y="432"/>
                    <a:pt x="1464" y="430"/>
                    <a:pt x="1468" y="431"/>
                  </a:cubicBezTo>
                  <a:lnTo>
                    <a:pt x="1514" y="445"/>
                  </a:lnTo>
                  <a:cubicBezTo>
                    <a:pt x="1519" y="446"/>
                    <a:pt x="1521" y="450"/>
                    <a:pt x="1520" y="455"/>
                  </a:cubicBezTo>
                  <a:cubicBezTo>
                    <a:pt x="1519" y="459"/>
                    <a:pt x="1514" y="461"/>
                    <a:pt x="1510" y="460"/>
                  </a:cubicBezTo>
                  <a:close/>
                  <a:moveTo>
                    <a:pt x="1418" y="433"/>
                  </a:moveTo>
                  <a:lnTo>
                    <a:pt x="1372" y="419"/>
                  </a:lnTo>
                  <a:cubicBezTo>
                    <a:pt x="1368" y="418"/>
                    <a:pt x="1365" y="414"/>
                    <a:pt x="1366" y="409"/>
                  </a:cubicBezTo>
                  <a:cubicBezTo>
                    <a:pt x="1368" y="405"/>
                    <a:pt x="1372" y="403"/>
                    <a:pt x="1376" y="404"/>
                  </a:cubicBezTo>
                  <a:lnTo>
                    <a:pt x="1422" y="418"/>
                  </a:lnTo>
                  <a:cubicBezTo>
                    <a:pt x="1427" y="419"/>
                    <a:pt x="1429" y="423"/>
                    <a:pt x="1428" y="428"/>
                  </a:cubicBezTo>
                  <a:cubicBezTo>
                    <a:pt x="1427" y="432"/>
                    <a:pt x="1422" y="434"/>
                    <a:pt x="1418" y="433"/>
                  </a:cubicBezTo>
                  <a:close/>
                  <a:moveTo>
                    <a:pt x="1326" y="406"/>
                  </a:moveTo>
                  <a:lnTo>
                    <a:pt x="1280" y="392"/>
                  </a:lnTo>
                  <a:cubicBezTo>
                    <a:pt x="1275" y="391"/>
                    <a:pt x="1273" y="386"/>
                    <a:pt x="1274" y="382"/>
                  </a:cubicBezTo>
                  <a:cubicBezTo>
                    <a:pt x="1276" y="378"/>
                    <a:pt x="1280" y="376"/>
                    <a:pt x="1284" y="377"/>
                  </a:cubicBezTo>
                  <a:lnTo>
                    <a:pt x="1330" y="390"/>
                  </a:lnTo>
                  <a:cubicBezTo>
                    <a:pt x="1335" y="392"/>
                    <a:pt x="1337" y="396"/>
                    <a:pt x="1336" y="400"/>
                  </a:cubicBezTo>
                  <a:cubicBezTo>
                    <a:pt x="1334" y="405"/>
                    <a:pt x="1330" y="407"/>
                    <a:pt x="1326" y="406"/>
                  </a:cubicBezTo>
                  <a:close/>
                  <a:moveTo>
                    <a:pt x="1234" y="379"/>
                  </a:moveTo>
                  <a:lnTo>
                    <a:pt x="1188" y="365"/>
                  </a:lnTo>
                  <a:cubicBezTo>
                    <a:pt x="1183" y="364"/>
                    <a:pt x="1181" y="359"/>
                    <a:pt x="1182" y="355"/>
                  </a:cubicBezTo>
                  <a:cubicBezTo>
                    <a:pt x="1183" y="351"/>
                    <a:pt x="1188" y="348"/>
                    <a:pt x="1192" y="350"/>
                  </a:cubicBezTo>
                  <a:lnTo>
                    <a:pt x="1238" y="363"/>
                  </a:lnTo>
                  <a:cubicBezTo>
                    <a:pt x="1242" y="364"/>
                    <a:pt x="1245" y="369"/>
                    <a:pt x="1244" y="373"/>
                  </a:cubicBezTo>
                  <a:cubicBezTo>
                    <a:pt x="1242" y="377"/>
                    <a:pt x="1238" y="380"/>
                    <a:pt x="1234" y="379"/>
                  </a:cubicBezTo>
                  <a:close/>
                  <a:moveTo>
                    <a:pt x="1142" y="351"/>
                  </a:moveTo>
                  <a:lnTo>
                    <a:pt x="1096" y="338"/>
                  </a:lnTo>
                  <a:cubicBezTo>
                    <a:pt x="1091" y="337"/>
                    <a:pt x="1089" y="332"/>
                    <a:pt x="1090" y="328"/>
                  </a:cubicBezTo>
                  <a:cubicBezTo>
                    <a:pt x="1091" y="324"/>
                    <a:pt x="1096" y="321"/>
                    <a:pt x="1100" y="322"/>
                  </a:cubicBezTo>
                  <a:lnTo>
                    <a:pt x="1146" y="336"/>
                  </a:lnTo>
                  <a:cubicBezTo>
                    <a:pt x="1150" y="337"/>
                    <a:pt x="1153" y="342"/>
                    <a:pt x="1152" y="346"/>
                  </a:cubicBezTo>
                  <a:cubicBezTo>
                    <a:pt x="1150" y="350"/>
                    <a:pt x="1146" y="353"/>
                    <a:pt x="1142" y="351"/>
                  </a:cubicBezTo>
                  <a:close/>
                  <a:moveTo>
                    <a:pt x="1050" y="324"/>
                  </a:moveTo>
                  <a:lnTo>
                    <a:pt x="1004" y="311"/>
                  </a:lnTo>
                  <a:cubicBezTo>
                    <a:pt x="999" y="309"/>
                    <a:pt x="997" y="305"/>
                    <a:pt x="998" y="301"/>
                  </a:cubicBezTo>
                  <a:cubicBezTo>
                    <a:pt x="999" y="296"/>
                    <a:pt x="1004" y="294"/>
                    <a:pt x="1008" y="295"/>
                  </a:cubicBezTo>
                  <a:lnTo>
                    <a:pt x="1054" y="309"/>
                  </a:lnTo>
                  <a:cubicBezTo>
                    <a:pt x="1058" y="310"/>
                    <a:pt x="1061" y="315"/>
                    <a:pt x="1059" y="319"/>
                  </a:cubicBezTo>
                  <a:cubicBezTo>
                    <a:pt x="1058" y="323"/>
                    <a:pt x="1054" y="325"/>
                    <a:pt x="1050" y="324"/>
                  </a:cubicBezTo>
                  <a:close/>
                  <a:moveTo>
                    <a:pt x="957" y="297"/>
                  </a:moveTo>
                  <a:lnTo>
                    <a:pt x="911" y="283"/>
                  </a:lnTo>
                  <a:cubicBezTo>
                    <a:pt x="907" y="282"/>
                    <a:pt x="905" y="278"/>
                    <a:pt x="906" y="273"/>
                  </a:cubicBezTo>
                  <a:cubicBezTo>
                    <a:pt x="907" y="269"/>
                    <a:pt x="912" y="267"/>
                    <a:pt x="916" y="268"/>
                  </a:cubicBezTo>
                  <a:lnTo>
                    <a:pt x="962" y="282"/>
                  </a:lnTo>
                  <a:cubicBezTo>
                    <a:pt x="966" y="283"/>
                    <a:pt x="969" y="287"/>
                    <a:pt x="967" y="292"/>
                  </a:cubicBezTo>
                  <a:cubicBezTo>
                    <a:pt x="966" y="296"/>
                    <a:pt x="962" y="298"/>
                    <a:pt x="957" y="297"/>
                  </a:cubicBezTo>
                  <a:close/>
                  <a:moveTo>
                    <a:pt x="865" y="270"/>
                  </a:moveTo>
                  <a:lnTo>
                    <a:pt x="819" y="256"/>
                  </a:lnTo>
                  <a:cubicBezTo>
                    <a:pt x="815" y="255"/>
                    <a:pt x="813" y="251"/>
                    <a:pt x="814" y="246"/>
                  </a:cubicBezTo>
                  <a:cubicBezTo>
                    <a:pt x="815" y="242"/>
                    <a:pt x="820" y="240"/>
                    <a:pt x="824" y="241"/>
                  </a:cubicBezTo>
                  <a:lnTo>
                    <a:pt x="870" y="254"/>
                  </a:lnTo>
                  <a:cubicBezTo>
                    <a:pt x="874" y="256"/>
                    <a:pt x="877" y="260"/>
                    <a:pt x="875" y="264"/>
                  </a:cubicBezTo>
                  <a:cubicBezTo>
                    <a:pt x="874" y="269"/>
                    <a:pt x="870" y="271"/>
                    <a:pt x="865" y="270"/>
                  </a:cubicBezTo>
                  <a:close/>
                  <a:moveTo>
                    <a:pt x="773" y="243"/>
                  </a:moveTo>
                  <a:lnTo>
                    <a:pt x="727" y="229"/>
                  </a:lnTo>
                  <a:cubicBezTo>
                    <a:pt x="723" y="228"/>
                    <a:pt x="721" y="223"/>
                    <a:pt x="722" y="219"/>
                  </a:cubicBezTo>
                  <a:cubicBezTo>
                    <a:pt x="723" y="215"/>
                    <a:pt x="728" y="212"/>
                    <a:pt x="732" y="214"/>
                  </a:cubicBezTo>
                  <a:lnTo>
                    <a:pt x="778" y="227"/>
                  </a:lnTo>
                  <a:cubicBezTo>
                    <a:pt x="782" y="229"/>
                    <a:pt x="785" y="233"/>
                    <a:pt x="783" y="237"/>
                  </a:cubicBezTo>
                  <a:cubicBezTo>
                    <a:pt x="782" y="241"/>
                    <a:pt x="778" y="244"/>
                    <a:pt x="773" y="243"/>
                  </a:cubicBezTo>
                  <a:close/>
                  <a:moveTo>
                    <a:pt x="681" y="215"/>
                  </a:moveTo>
                  <a:lnTo>
                    <a:pt x="635" y="202"/>
                  </a:lnTo>
                  <a:cubicBezTo>
                    <a:pt x="631" y="201"/>
                    <a:pt x="629" y="196"/>
                    <a:pt x="630" y="192"/>
                  </a:cubicBezTo>
                  <a:cubicBezTo>
                    <a:pt x="631" y="188"/>
                    <a:pt x="636" y="185"/>
                    <a:pt x="640" y="187"/>
                  </a:cubicBezTo>
                  <a:lnTo>
                    <a:pt x="686" y="200"/>
                  </a:lnTo>
                  <a:cubicBezTo>
                    <a:pt x="690" y="201"/>
                    <a:pt x="692" y="206"/>
                    <a:pt x="691" y="210"/>
                  </a:cubicBezTo>
                  <a:cubicBezTo>
                    <a:pt x="690" y="214"/>
                    <a:pt x="685" y="217"/>
                    <a:pt x="681" y="215"/>
                  </a:cubicBezTo>
                  <a:close/>
                  <a:moveTo>
                    <a:pt x="589" y="188"/>
                  </a:moveTo>
                  <a:lnTo>
                    <a:pt x="543" y="175"/>
                  </a:lnTo>
                  <a:cubicBezTo>
                    <a:pt x="539" y="173"/>
                    <a:pt x="536" y="169"/>
                    <a:pt x="538" y="165"/>
                  </a:cubicBezTo>
                  <a:cubicBezTo>
                    <a:pt x="539" y="161"/>
                    <a:pt x="543" y="158"/>
                    <a:pt x="548" y="159"/>
                  </a:cubicBezTo>
                  <a:lnTo>
                    <a:pt x="594" y="173"/>
                  </a:lnTo>
                  <a:cubicBezTo>
                    <a:pt x="598" y="174"/>
                    <a:pt x="600" y="179"/>
                    <a:pt x="599" y="183"/>
                  </a:cubicBezTo>
                  <a:cubicBezTo>
                    <a:pt x="598" y="187"/>
                    <a:pt x="593" y="190"/>
                    <a:pt x="589" y="188"/>
                  </a:cubicBezTo>
                  <a:close/>
                  <a:moveTo>
                    <a:pt x="497" y="161"/>
                  </a:moveTo>
                  <a:lnTo>
                    <a:pt x="451" y="148"/>
                  </a:lnTo>
                  <a:cubicBezTo>
                    <a:pt x="447" y="146"/>
                    <a:pt x="444" y="142"/>
                    <a:pt x="446" y="138"/>
                  </a:cubicBezTo>
                  <a:cubicBezTo>
                    <a:pt x="447" y="133"/>
                    <a:pt x="451" y="131"/>
                    <a:pt x="456" y="132"/>
                  </a:cubicBezTo>
                  <a:lnTo>
                    <a:pt x="502" y="146"/>
                  </a:lnTo>
                  <a:cubicBezTo>
                    <a:pt x="506" y="147"/>
                    <a:pt x="508" y="151"/>
                    <a:pt x="507" y="156"/>
                  </a:cubicBezTo>
                  <a:cubicBezTo>
                    <a:pt x="506" y="160"/>
                    <a:pt x="501" y="162"/>
                    <a:pt x="497" y="161"/>
                  </a:cubicBezTo>
                  <a:close/>
                  <a:moveTo>
                    <a:pt x="405" y="134"/>
                  </a:moveTo>
                  <a:lnTo>
                    <a:pt x="359" y="120"/>
                  </a:lnTo>
                  <a:cubicBezTo>
                    <a:pt x="355" y="119"/>
                    <a:pt x="352" y="115"/>
                    <a:pt x="354" y="110"/>
                  </a:cubicBezTo>
                  <a:cubicBezTo>
                    <a:pt x="355" y="106"/>
                    <a:pt x="359" y="104"/>
                    <a:pt x="364" y="105"/>
                  </a:cubicBezTo>
                  <a:lnTo>
                    <a:pt x="410" y="119"/>
                  </a:lnTo>
                  <a:cubicBezTo>
                    <a:pt x="414" y="120"/>
                    <a:pt x="416" y="124"/>
                    <a:pt x="415" y="129"/>
                  </a:cubicBezTo>
                  <a:cubicBezTo>
                    <a:pt x="414" y="133"/>
                    <a:pt x="409" y="135"/>
                    <a:pt x="405" y="134"/>
                  </a:cubicBezTo>
                  <a:close/>
                  <a:moveTo>
                    <a:pt x="313" y="107"/>
                  </a:moveTo>
                  <a:lnTo>
                    <a:pt x="267" y="93"/>
                  </a:lnTo>
                  <a:cubicBezTo>
                    <a:pt x="263" y="92"/>
                    <a:pt x="260" y="87"/>
                    <a:pt x="262" y="83"/>
                  </a:cubicBezTo>
                  <a:cubicBezTo>
                    <a:pt x="263" y="79"/>
                    <a:pt x="267" y="77"/>
                    <a:pt x="271" y="78"/>
                  </a:cubicBezTo>
                  <a:lnTo>
                    <a:pt x="318" y="91"/>
                  </a:lnTo>
                  <a:cubicBezTo>
                    <a:pt x="322" y="93"/>
                    <a:pt x="324" y="97"/>
                    <a:pt x="323" y="101"/>
                  </a:cubicBezTo>
                  <a:cubicBezTo>
                    <a:pt x="322" y="106"/>
                    <a:pt x="317" y="108"/>
                    <a:pt x="313" y="107"/>
                  </a:cubicBezTo>
                  <a:close/>
                  <a:moveTo>
                    <a:pt x="221" y="80"/>
                  </a:moveTo>
                  <a:lnTo>
                    <a:pt x="175" y="66"/>
                  </a:lnTo>
                  <a:cubicBezTo>
                    <a:pt x="171" y="65"/>
                    <a:pt x="168" y="60"/>
                    <a:pt x="169" y="56"/>
                  </a:cubicBezTo>
                  <a:cubicBezTo>
                    <a:pt x="171" y="52"/>
                    <a:pt x="175" y="49"/>
                    <a:pt x="179" y="51"/>
                  </a:cubicBezTo>
                  <a:lnTo>
                    <a:pt x="225" y="64"/>
                  </a:lnTo>
                  <a:cubicBezTo>
                    <a:pt x="230" y="65"/>
                    <a:pt x="232" y="70"/>
                    <a:pt x="231" y="74"/>
                  </a:cubicBezTo>
                  <a:cubicBezTo>
                    <a:pt x="230" y="78"/>
                    <a:pt x="225" y="81"/>
                    <a:pt x="221" y="80"/>
                  </a:cubicBezTo>
                  <a:close/>
                  <a:moveTo>
                    <a:pt x="129" y="52"/>
                  </a:moveTo>
                  <a:lnTo>
                    <a:pt x="83" y="39"/>
                  </a:lnTo>
                  <a:cubicBezTo>
                    <a:pt x="79" y="38"/>
                    <a:pt x="76" y="33"/>
                    <a:pt x="77" y="29"/>
                  </a:cubicBezTo>
                  <a:cubicBezTo>
                    <a:pt x="79" y="25"/>
                    <a:pt x="83" y="22"/>
                    <a:pt x="87" y="23"/>
                  </a:cubicBezTo>
                  <a:lnTo>
                    <a:pt x="133" y="37"/>
                  </a:lnTo>
                  <a:cubicBezTo>
                    <a:pt x="138" y="38"/>
                    <a:pt x="140" y="43"/>
                    <a:pt x="139" y="47"/>
                  </a:cubicBezTo>
                  <a:cubicBezTo>
                    <a:pt x="138" y="51"/>
                    <a:pt x="133" y="54"/>
                    <a:pt x="129" y="52"/>
                  </a:cubicBezTo>
                  <a:close/>
                  <a:moveTo>
                    <a:pt x="37" y="25"/>
                  </a:moveTo>
                  <a:lnTo>
                    <a:pt x="7" y="16"/>
                  </a:lnTo>
                  <a:cubicBezTo>
                    <a:pt x="3" y="15"/>
                    <a:pt x="0" y="11"/>
                    <a:pt x="2" y="7"/>
                  </a:cubicBezTo>
                  <a:cubicBezTo>
                    <a:pt x="3" y="2"/>
                    <a:pt x="7" y="0"/>
                    <a:pt x="12" y="1"/>
                  </a:cubicBezTo>
                  <a:lnTo>
                    <a:pt x="41" y="10"/>
                  </a:lnTo>
                  <a:cubicBezTo>
                    <a:pt x="46" y="11"/>
                    <a:pt x="48" y="16"/>
                    <a:pt x="47" y="20"/>
                  </a:cubicBezTo>
                  <a:cubicBezTo>
                    <a:pt x="45" y="24"/>
                    <a:pt x="41" y="26"/>
                    <a:pt x="37" y="25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8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4487" y="4938056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9" name="Freeform 239">
              <a:extLst>
                <a:ext uri="{FF2B5EF4-FFF2-40B4-BE49-F238E27FC236}">
                  <a16:creationId xmlns:a16="http://schemas.microsoft.com/office/drawing/2014/main" id="{7B297564-A4E2-45E9-9B6C-B25C45CBE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6469" y="4716025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0" name="Freeform 298">
              <a:extLst>
                <a:ext uri="{FF2B5EF4-FFF2-40B4-BE49-F238E27FC236}">
                  <a16:creationId xmlns:a16="http://schemas.microsoft.com/office/drawing/2014/main" id="{007003D3-152C-4886-80D5-D48E57322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9272" y="4792925"/>
              <a:ext cx="637319" cy="227163"/>
            </a:xfrm>
            <a:custGeom>
              <a:avLst/>
              <a:gdLst>
                <a:gd name="T0" fmla="*/ 2357 w 2418"/>
                <a:gd name="T1" fmla="*/ 834 h 862"/>
                <a:gd name="T2" fmla="*/ 2417 w 2418"/>
                <a:gd name="T3" fmla="*/ 855 h 862"/>
                <a:gd name="T4" fmla="*/ 2271 w 2418"/>
                <a:gd name="T5" fmla="*/ 812 h 862"/>
                <a:gd name="T6" fmla="*/ 2321 w 2418"/>
                <a:gd name="T7" fmla="*/ 813 h 862"/>
                <a:gd name="T8" fmla="*/ 2226 w 2418"/>
                <a:gd name="T9" fmla="*/ 796 h 862"/>
                <a:gd name="T10" fmla="*/ 2186 w 2418"/>
                <a:gd name="T11" fmla="*/ 765 h 862"/>
                <a:gd name="T12" fmla="*/ 2226 w 2418"/>
                <a:gd name="T13" fmla="*/ 796 h 862"/>
                <a:gd name="T14" fmla="*/ 2085 w 2418"/>
                <a:gd name="T15" fmla="*/ 738 h 862"/>
                <a:gd name="T16" fmla="*/ 2145 w 2418"/>
                <a:gd name="T17" fmla="*/ 760 h 862"/>
                <a:gd name="T18" fmla="*/ 1999 w 2418"/>
                <a:gd name="T19" fmla="*/ 717 h 862"/>
                <a:gd name="T20" fmla="*/ 2050 w 2418"/>
                <a:gd name="T21" fmla="*/ 718 h 862"/>
                <a:gd name="T22" fmla="*/ 1954 w 2418"/>
                <a:gd name="T23" fmla="*/ 701 h 862"/>
                <a:gd name="T24" fmla="*/ 1914 w 2418"/>
                <a:gd name="T25" fmla="*/ 670 h 862"/>
                <a:gd name="T26" fmla="*/ 1954 w 2418"/>
                <a:gd name="T27" fmla="*/ 701 h 862"/>
                <a:gd name="T28" fmla="*/ 1813 w 2418"/>
                <a:gd name="T29" fmla="*/ 643 h 862"/>
                <a:gd name="T30" fmla="*/ 1874 w 2418"/>
                <a:gd name="T31" fmla="*/ 664 h 862"/>
                <a:gd name="T32" fmla="*/ 1727 w 2418"/>
                <a:gd name="T33" fmla="*/ 621 h 862"/>
                <a:gd name="T34" fmla="*/ 1778 w 2418"/>
                <a:gd name="T35" fmla="*/ 622 h 862"/>
                <a:gd name="T36" fmla="*/ 1682 w 2418"/>
                <a:gd name="T37" fmla="*/ 605 h 862"/>
                <a:gd name="T38" fmla="*/ 1642 w 2418"/>
                <a:gd name="T39" fmla="*/ 574 h 862"/>
                <a:gd name="T40" fmla="*/ 1682 w 2418"/>
                <a:gd name="T41" fmla="*/ 605 h 862"/>
                <a:gd name="T42" fmla="*/ 1541 w 2418"/>
                <a:gd name="T43" fmla="*/ 548 h 862"/>
                <a:gd name="T44" fmla="*/ 1602 w 2418"/>
                <a:gd name="T45" fmla="*/ 569 h 862"/>
                <a:gd name="T46" fmla="*/ 1456 w 2418"/>
                <a:gd name="T47" fmla="*/ 526 h 862"/>
                <a:gd name="T48" fmla="*/ 1506 w 2418"/>
                <a:gd name="T49" fmla="*/ 527 h 862"/>
                <a:gd name="T50" fmla="*/ 1410 w 2418"/>
                <a:gd name="T51" fmla="*/ 510 h 862"/>
                <a:gd name="T52" fmla="*/ 1371 w 2418"/>
                <a:gd name="T53" fmla="*/ 479 h 862"/>
                <a:gd name="T54" fmla="*/ 1410 w 2418"/>
                <a:gd name="T55" fmla="*/ 510 h 862"/>
                <a:gd name="T56" fmla="*/ 1270 w 2418"/>
                <a:gd name="T57" fmla="*/ 452 h 862"/>
                <a:gd name="T58" fmla="*/ 1330 w 2418"/>
                <a:gd name="T59" fmla="*/ 473 h 862"/>
                <a:gd name="T60" fmla="*/ 1184 w 2418"/>
                <a:gd name="T61" fmla="*/ 430 h 862"/>
                <a:gd name="T62" fmla="*/ 1235 w 2418"/>
                <a:gd name="T63" fmla="*/ 431 h 862"/>
                <a:gd name="T64" fmla="*/ 1139 w 2418"/>
                <a:gd name="T65" fmla="*/ 414 h 862"/>
                <a:gd name="T66" fmla="*/ 1099 w 2418"/>
                <a:gd name="T67" fmla="*/ 383 h 862"/>
                <a:gd name="T68" fmla="*/ 1139 w 2418"/>
                <a:gd name="T69" fmla="*/ 414 h 862"/>
                <a:gd name="T70" fmla="*/ 998 w 2418"/>
                <a:gd name="T71" fmla="*/ 357 h 862"/>
                <a:gd name="T72" fmla="*/ 1058 w 2418"/>
                <a:gd name="T73" fmla="*/ 378 h 862"/>
                <a:gd name="T74" fmla="*/ 912 w 2418"/>
                <a:gd name="T75" fmla="*/ 335 h 862"/>
                <a:gd name="T76" fmla="*/ 963 w 2418"/>
                <a:gd name="T77" fmla="*/ 336 h 862"/>
                <a:gd name="T78" fmla="*/ 867 w 2418"/>
                <a:gd name="T79" fmla="*/ 319 h 862"/>
                <a:gd name="T80" fmla="*/ 827 w 2418"/>
                <a:gd name="T81" fmla="*/ 288 h 862"/>
                <a:gd name="T82" fmla="*/ 867 w 2418"/>
                <a:gd name="T83" fmla="*/ 319 h 862"/>
                <a:gd name="T84" fmla="*/ 726 w 2418"/>
                <a:gd name="T85" fmla="*/ 261 h 862"/>
                <a:gd name="T86" fmla="*/ 787 w 2418"/>
                <a:gd name="T87" fmla="*/ 282 h 862"/>
                <a:gd name="T88" fmla="*/ 641 w 2418"/>
                <a:gd name="T89" fmla="*/ 239 h 862"/>
                <a:gd name="T90" fmla="*/ 691 w 2418"/>
                <a:gd name="T91" fmla="*/ 240 h 862"/>
                <a:gd name="T92" fmla="*/ 595 w 2418"/>
                <a:gd name="T93" fmla="*/ 223 h 862"/>
                <a:gd name="T94" fmla="*/ 555 w 2418"/>
                <a:gd name="T95" fmla="*/ 192 h 862"/>
                <a:gd name="T96" fmla="*/ 595 w 2418"/>
                <a:gd name="T97" fmla="*/ 223 h 862"/>
                <a:gd name="T98" fmla="*/ 455 w 2418"/>
                <a:gd name="T99" fmla="*/ 166 h 862"/>
                <a:gd name="T100" fmla="*/ 515 w 2418"/>
                <a:gd name="T101" fmla="*/ 187 h 862"/>
                <a:gd name="T102" fmla="*/ 369 w 2418"/>
                <a:gd name="T103" fmla="*/ 144 h 862"/>
                <a:gd name="T104" fmla="*/ 420 w 2418"/>
                <a:gd name="T105" fmla="*/ 145 h 862"/>
                <a:gd name="T106" fmla="*/ 324 w 2418"/>
                <a:gd name="T107" fmla="*/ 128 h 862"/>
                <a:gd name="T108" fmla="*/ 284 w 2418"/>
                <a:gd name="T109" fmla="*/ 97 h 862"/>
                <a:gd name="T110" fmla="*/ 324 w 2418"/>
                <a:gd name="T111" fmla="*/ 128 h 862"/>
                <a:gd name="T112" fmla="*/ 183 w 2418"/>
                <a:gd name="T113" fmla="*/ 70 h 862"/>
                <a:gd name="T114" fmla="*/ 243 w 2418"/>
                <a:gd name="T115" fmla="*/ 91 h 862"/>
                <a:gd name="T116" fmla="*/ 97 w 2418"/>
                <a:gd name="T117" fmla="*/ 48 h 862"/>
                <a:gd name="T118" fmla="*/ 148 w 2418"/>
                <a:gd name="T119" fmla="*/ 49 h 862"/>
                <a:gd name="T120" fmla="*/ 52 w 2418"/>
                <a:gd name="T121" fmla="*/ 33 h 862"/>
                <a:gd name="T122" fmla="*/ 12 w 2418"/>
                <a:gd name="T123" fmla="*/ 2 h 862"/>
                <a:gd name="T124" fmla="*/ 52 w 2418"/>
                <a:gd name="T125" fmla="*/ 33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18" h="862">
                  <a:moveTo>
                    <a:pt x="2407" y="860"/>
                  </a:moveTo>
                  <a:lnTo>
                    <a:pt x="2361" y="844"/>
                  </a:lnTo>
                  <a:cubicBezTo>
                    <a:pt x="2357" y="843"/>
                    <a:pt x="2355" y="838"/>
                    <a:pt x="2357" y="834"/>
                  </a:cubicBezTo>
                  <a:cubicBezTo>
                    <a:pt x="2358" y="830"/>
                    <a:pt x="2363" y="828"/>
                    <a:pt x="2367" y="829"/>
                  </a:cubicBezTo>
                  <a:lnTo>
                    <a:pt x="2412" y="845"/>
                  </a:lnTo>
                  <a:cubicBezTo>
                    <a:pt x="2416" y="846"/>
                    <a:pt x="2418" y="851"/>
                    <a:pt x="2417" y="855"/>
                  </a:cubicBezTo>
                  <a:cubicBezTo>
                    <a:pt x="2415" y="859"/>
                    <a:pt x="2411" y="862"/>
                    <a:pt x="2407" y="860"/>
                  </a:cubicBezTo>
                  <a:close/>
                  <a:moveTo>
                    <a:pt x="2316" y="828"/>
                  </a:moveTo>
                  <a:lnTo>
                    <a:pt x="2271" y="812"/>
                  </a:lnTo>
                  <a:cubicBezTo>
                    <a:pt x="2267" y="811"/>
                    <a:pt x="2265" y="806"/>
                    <a:pt x="2266" y="802"/>
                  </a:cubicBezTo>
                  <a:cubicBezTo>
                    <a:pt x="2267" y="798"/>
                    <a:pt x="2272" y="796"/>
                    <a:pt x="2276" y="797"/>
                  </a:cubicBezTo>
                  <a:lnTo>
                    <a:pt x="2321" y="813"/>
                  </a:lnTo>
                  <a:cubicBezTo>
                    <a:pt x="2326" y="815"/>
                    <a:pt x="2328" y="819"/>
                    <a:pt x="2326" y="823"/>
                  </a:cubicBezTo>
                  <a:cubicBezTo>
                    <a:pt x="2325" y="828"/>
                    <a:pt x="2320" y="830"/>
                    <a:pt x="2316" y="828"/>
                  </a:cubicBezTo>
                  <a:close/>
                  <a:moveTo>
                    <a:pt x="2226" y="796"/>
                  </a:moveTo>
                  <a:lnTo>
                    <a:pt x="2180" y="781"/>
                  </a:lnTo>
                  <a:cubicBezTo>
                    <a:pt x="2176" y="779"/>
                    <a:pt x="2174" y="774"/>
                    <a:pt x="2175" y="770"/>
                  </a:cubicBezTo>
                  <a:cubicBezTo>
                    <a:pt x="2177" y="766"/>
                    <a:pt x="2181" y="764"/>
                    <a:pt x="2186" y="765"/>
                  </a:cubicBezTo>
                  <a:lnTo>
                    <a:pt x="2231" y="781"/>
                  </a:lnTo>
                  <a:cubicBezTo>
                    <a:pt x="2235" y="783"/>
                    <a:pt x="2237" y="787"/>
                    <a:pt x="2236" y="792"/>
                  </a:cubicBezTo>
                  <a:cubicBezTo>
                    <a:pt x="2234" y="796"/>
                    <a:pt x="2230" y="798"/>
                    <a:pt x="2226" y="796"/>
                  </a:cubicBezTo>
                  <a:close/>
                  <a:moveTo>
                    <a:pt x="2135" y="765"/>
                  </a:moveTo>
                  <a:lnTo>
                    <a:pt x="2090" y="749"/>
                  </a:lnTo>
                  <a:cubicBezTo>
                    <a:pt x="2086" y="747"/>
                    <a:pt x="2083" y="743"/>
                    <a:pt x="2085" y="738"/>
                  </a:cubicBezTo>
                  <a:cubicBezTo>
                    <a:pt x="2086" y="734"/>
                    <a:pt x="2091" y="732"/>
                    <a:pt x="2095" y="734"/>
                  </a:cubicBezTo>
                  <a:lnTo>
                    <a:pt x="2140" y="750"/>
                  </a:lnTo>
                  <a:cubicBezTo>
                    <a:pt x="2145" y="751"/>
                    <a:pt x="2147" y="756"/>
                    <a:pt x="2145" y="760"/>
                  </a:cubicBezTo>
                  <a:cubicBezTo>
                    <a:pt x="2144" y="764"/>
                    <a:pt x="2139" y="766"/>
                    <a:pt x="2135" y="765"/>
                  </a:cubicBezTo>
                  <a:close/>
                  <a:moveTo>
                    <a:pt x="2044" y="733"/>
                  </a:moveTo>
                  <a:lnTo>
                    <a:pt x="1999" y="717"/>
                  </a:lnTo>
                  <a:cubicBezTo>
                    <a:pt x="1995" y="715"/>
                    <a:pt x="1993" y="711"/>
                    <a:pt x="1994" y="707"/>
                  </a:cubicBezTo>
                  <a:cubicBezTo>
                    <a:pt x="1996" y="703"/>
                    <a:pt x="2000" y="700"/>
                    <a:pt x="2005" y="702"/>
                  </a:cubicBezTo>
                  <a:lnTo>
                    <a:pt x="2050" y="718"/>
                  </a:lnTo>
                  <a:cubicBezTo>
                    <a:pt x="2054" y="719"/>
                    <a:pt x="2056" y="724"/>
                    <a:pt x="2055" y="728"/>
                  </a:cubicBezTo>
                  <a:cubicBezTo>
                    <a:pt x="2053" y="732"/>
                    <a:pt x="2049" y="734"/>
                    <a:pt x="2044" y="733"/>
                  </a:cubicBezTo>
                  <a:close/>
                  <a:moveTo>
                    <a:pt x="1954" y="701"/>
                  </a:moveTo>
                  <a:lnTo>
                    <a:pt x="1909" y="685"/>
                  </a:lnTo>
                  <a:cubicBezTo>
                    <a:pt x="1904" y="684"/>
                    <a:pt x="1902" y="679"/>
                    <a:pt x="1904" y="675"/>
                  </a:cubicBezTo>
                  <a:cubicBezTo>
                    <a:pt x="1905" y="671"/>
                    <a:pt x="1910" y="668"/>
                    <a:pt x="1914" y="670"/>
                  </a:cubicBezTo>
                  <a:lnTo>
                    <a:pt x="1959" y="686"/>
                  </a:lnTo>
                  <a:cubicBezTo>
                    <a:pt x="1963" y="687"/>
                    <a:pt x="1966" y="692"/>
                    <a:pt x="1964" y="696"/>
                  </a:cubicBezTo>
                  <a:cubicBezTo>
                    <a:pt x="1963" y="700"/>
                    <a:pt x="1958" y="702"/>
                    <a:pt x="1954" y="701"/>
                  </a:cubicBezTo>
                  <a:close/>
                  <a:moveTo>
                    <a:pt x="1863" y="669"/>
                  </a:moveTo>
                  <a:lnTo>
                    <a:pt x="1818" y="653"/>
                  </a:lnTo>
                  <a:cubicBezTo>
                    <a:pt x="1814" y="652"/>
                    <a:pt x="1812" y="647"/>
                    <a:pt x="1813" y="643"/>
                  </a:cubicBezTo>
                  <a:cubicBezTo>
                    <a:pt x="1815" y="639"/>
                    <a:pt x="1819" y="637"/>
                    <a:pt x="1823" y="638"/>
                  </a:cubicBezTo>
                  <a:lnTo>
                    <a:pt x="1869" y="654"/>
                  </a:lnTo>
                  <a:cubicBezTo>
                    <a:pt x="1873" y="655"/>
                    <a:pt x="1875" y="660"/>
                    <a:pt x="1874" y="664"/>
                  </a:cubicBezTo>
                  <a:cubicBezTo>
                    <a:pt x="1872" y="668"/>
                    <a:pt x="1868" y="671"/>
                    <a:pt x="1863" y="669"/>
                  </a:cubicBezTo>
                  <a:close/>
                  <a:moveTo>
                    <a:pt x="1773" y="637"/>
                  </a:moveTo>
                  <a:lnTo>
                    <a:pt x="1727" y="621"/>
                  </a:lnTo>
                  <a:cubicBezTo>
                    <a:pt x="1723" y="620"/>
                    <a:pt x="1721" y="615"/>
                    <a:pt x="1723" y="611"/>
                  </a:cubicBezTo>
                  <a:cubicBezTo>
                    <a:pt x="1724" y="607"/>
                    <a:pt x="1729" y="605"/>
                    <a:pt x="1733" y="606"/>
                  </a:cubicBezTo>
                  <a:lnTo>
                    <a:pt x="1778" y="622"/>
                  </a:lnTo>
                  <a:cubicBezTo>
                    <a:pt x="1782" y="624"/>
                    <a:pt x="1784" y="628"/>
                    <a:pt x="1783" y="632"/>
                  </a:cubicBezTo>
                  <a:cubicBezTo>
                    <a:pt x="1782" y="637"/>
                    <a:pt x="1777" y="639"/>
                    <a:pt x="1773" y="637"/>
                  </a:cubicBezTo>
                  <a:close/>
                  <a:moveTo>
                    <a:pt x="1682" y="605"/>
                  </a:moveTo>
                  <a:lnTo>
                    <a:pt x="1637" y="590"/>
                  </a:lnTo>
                  <a:cubicBezTo>
                    <a:pt x="1633" y="588"/>
                    <a:pt x="1631" y="584"/>
                    <a:pt x="1632" y="579"/>
                  </a:cubicBezTo>
                  <a:cubicBezTo>
                    <a:pt x="1633" y="575"/>
                    <a:pt x="1638" y="573"/>
                    <a:pt x="1642" y="574"/>
                  </a:cubicBezTo>
                  <a:lnTo>
                    <a:pt x="1688" y="590"/>
                  </a:lnTo>
                  <a:cubicBezTo>
                    <a:pt x="1692" y="592"/>
                    <a:pt x="1694" y="596"/>
                    <a:pt x="1692" y="601"/>
                  </a:cubicBezTo>
                  <a:cubicBezTo>
                    <a:pt x="1691" y="605"/>
                    <a:pt x="1686" y="607"/>
                    <a:pt x="1682" y="605"/>
                  </a:cubicBezTo>
                  <a:close/>
                  <a:moveTo>
                    <a:pt x="1592" y="574"/>
                  </a:moveTo>
                  <a:lnTo>
                    <a:pt x="1546" y="558"/>
                  </a:lnTo>
                  <a:cubicBezTo>
                    <a:pt x="1542" y="556"/>
                    <a:pt x="1540" y="552"/>
                    <a:pt x="1541" y="548"/>
                  </a:cubicBezTo>
                  <a:cubicBezTo>
                    <a:pt x="1543" y="543"/>
                    <a:pt x="1547" y="541"/>
                    <a:pt x="1552" y="543"/>
                  </a:cubicBezTo>
                  <a:lnTo>
                    <a:pt x="1597" y="559"/>
                  </a:lnTo>
                  <a:cubicBezTo>
                    <a:pt x="1601" y="560"/>
                    <a:pt x="1603" y="565"/>
                    <a:pt x="1602" y="569"/>
                  </a:cubicBezTo>
                  <a:cubicBezTo>
                    <a:pt x="1600" y="573"/>
                    <a:pt x="1596" y="575"/>
                    <a:pt x="1592" y="574"/>
                  </a:cubicBezTo>
                  <a:close/>
                  <a:moveTo>
                    <a:pt x="1501" y="542"/>
                  </a:moveTo>
                  <a:lnTo>
                    <a:pt x="1456" y="526"/>
                  </a:lnTo>
                  <a:cubicBezTo>
                    <a:pt x="1452" y="524"/>
                    <a:pt x="1449" y="520"/>
                    <a:pt x="1451" y="516"/>
                  </a:cubicBezTo>
                  <a:cubicBezTo>
                    <a:pt x="1452" y="512"/>
                    <a:pt x="1457" y="509"/>
                    <a:pt x="1461" y="511"/>
                  </a:cubicBezTo>
                  <a:lnTo>
                    <a:pt x="1506" y="527"/>
                  </a:lnTo>
                  <a:cubicBezTo>
                    <a:pt x="1511" y="528"/>
                    <a:pt x="1513" y="533"/>
                    <a:pt x="1511" y="537"/>
                  </a:cubicBezTo>
                  <a:cubicBezTo>
                    <a:pt x="1510" y="541"/>
                    <a:pt x="1505" y="543"/>
                    <a:pt x="1501" y="542"/>
                  </a:cubicBezTo>
                  <a:close/>
                  <a:moveTo>
                    <a:pt x="1410" y="510"/>
                  </a:moveTo>
                  <a:lnTo>
                    <a:pt x="1365" y="494"/>
                  </a:lnTo>
                  <a:cubicBezTo>
                    <a:pt x="1361" y="493"/>
                    <a:pt x="1359" y="488"/>
                    <a:pt x="1360" y="484"/>
                  </a:cubicBezTo>
                  <a:cubicBezTo>
                    <a:pt x="1362" y="480"/>
                    <a:pt x="1366" y="477"/>
                    <a:pt x="1371" y="479"/>
                  </a:cubicBezTo>
                  <a:lnTo>
                    <a:pt x="1416" y="495"/>
                  </a:lnTo>
                  <a:cubicBezTo>
                    <a:pt x="1420" y="496"/>
                    <a:pt x="1422" y="501"/>
                    <a:pt x="1421" y="505"/>
                  </a:cubicBezTo>
                  <a:cubicBezTo>
                    <a:pt x="1419" y="509"/>
                    <a:pt x="1415" y="511"/>
                    <a:pt x="1410" y="510"/>
                  </a:cubicBezTo>
                  <a:close/>
                  <a:moveTo>
                    <a:pt x="1320" y="478"/>
                  </a:moveTo>
                  <a:lnTo>
                    <a:pt x="1275" y="462"/>
                  </a:lnTo>
                  <a:cubicBezTo>
                    <a:pt x="1270" y="461"/>
                    <a:pt x="1268" y="456"/>
                    <a:pt x="1270" y="452"/>
                  </a:cubicBezTo>
                  <a:cubicBezTo>
                    <a:pt x="1271" y="448"/>
                    <a:pt x="1276" y="446"/>
                    <a:pt x="1280" y="447"/>
                  </a:cubicBezTo>
                  <a:lnTo>
                    <a:pt x="1325" y="463"/>
                  </a:lnTo>
                  <a:cubicBezTo>
                    <a:pt x="1329" y="465"/>
                    <a:pt x="1332" y="469"/>
                    <a:pt x="1330" y="473"/>
                  </a:cubicBezTo>
                  <a:cubicBezTo>
                    <a:pt x="1329" y="477"/>
                    <a:pt x="1324" y="480"/>
                    <a:pt x="1320" y="478"/>
                  </a:cubicBezTo>
                  <a:close/>
                  <a:moveTo>
                    <a:pt x="1229" y="446"/>
                  </a:moveTo>
                  <a:lnTo>
                    <a:pt x="1184" y="430"/>
                  </a:lnTo>
                  <a:cubicBezTo>
                    <a:pt x="1180" y="429"/>
                    <a:pt x="1178" y="424"/>
                    <a:pt x="1179" y="420"/>
                  </a:cubicBezTo>
                  <a:cubicBezTo>
                    <a:pt x="1181" y="416"/>
                    <a:pt x="1185" y="414"/>
                    <a:pt x="1189" y="415"/>
                  </a:cubicBezTo>
                  <a:lnTo>
                    <a:pt x="1235" y="431"/>
                  </a:lnTo>
                  <a:cubicBezTo>
                    <a:pt x="1239" y="433"/>
                    <a:pt x="1241" y="437"/>
                    <a:pt x="1240" y="441"/>
                  </a:cubicBezTo>
                  <a:cubicBezTo>
                    <a:pt x="1238" y="446"/>
                    <a:pt x="1234" y="448"/>
                    <a:pt x="1229" y="446"/>
                  </a:cubicBezTo>
                  <a:close/>
                  <a:moveTo>
                    <a:pt x="1139" y="414"/>
                  </a:moveTo>
                  <a:lnTo>
                    <a:pt x="1094" y="399"/>
                  </a:lnTo>
                  <a:cubicBezTo>
                    <a:pt x="1089" y="397"/>
                    <a:pt x="1087" y="393"/>
                    <a:pt x="1089" y="388"/>
                  </a:cubicBezTo>
                  <a:cubicBezTo>
                    <a:pt x="1090" y="384"/>
                    <a:pt x="1095" y="382"/>
                    <a:pt x="1099" y="383"/>
                  </a:cubicBezTo>
                  <a:lnTo>
                    <a:pt x="1144" y="399"/>
                  </a:lnTo>
                  <a:cubicBezTo>
                    <a:pt x="1148" y="401"/>
                    <a:pt x="1150" y="405"/>
                    <a:pt x="1149" y="410"/>
                  </a:cubicBezTo>
                  <a:cubicBezTo>
                    <a:pt x="1148" y="414"/>
                    <a:pt x="1143" y="416"/>
                    <a:pt x="1139" y="414"/>
                  </a:cubicBezTo>
                  <a:close/>
                  <a:moveTo>
                    <a:pt x="1048" y="383"/>
                  </a:moveTo>
                  <a:lnTo>
                    <a:pt x="1003" y="367"/>
                  </a:lnTo>
                  <a:cubicBezTo>
                    <a:pt x="999" y="365"/>
                    <a:pt x="997" y="361"/>
                    <a:pt x="998" y="357"/>
                  </a:cubicBezTo>
                  <a:cubicBezTo>
                    <a:pt x="1000" y="352"/>
                    <a:pt x="1004" y="350"/>
                    <a:pt x="1008" y="352"/>
                  </a:cubicBezTo>
                  <a:lnTo>
                    <a:pt x="1054" y="368"/>
                  </a:lnTo>
                  <a:cubicBezTo>
                    <a:pt x="1058" y="369"/>
                    <a:pt x="1060" y="374"/>
                    <a:pt x="1058" y="378"/>
                  </a:cubicBezTo>
                  <a:cubicBezTo>
                    <a:pt x="1057" y="382"/>
                    <a:pt x="1052" y="384"/>
                    <a:pt x="1048" y="383"/>
                  </a:cubicBezTo>
                  <a:close/>
                  <a:moveTo>
                    <a:pt x="958" y="351"/>
                  </a:moveTo>
                  <a:lnTo>
                    <a:pt x="912" y="335"/>
                  </a:lnTo>
                  <a:cubicBezTo>
                    <a:pt x="908" y="333"/>
                    <a:pt x="906" y="329"/>
                    <a:pt x="907" y="325"/>
                  </a:cubicBezTo>
                  <a:cubicBezTo>
                    <a:pt x="909" y="321"/>
                    <a:pt x="914" y="318"/>
                    <a:pt x="918" y="320"/>
                  </a:cubicBezTo>
                  <a:lnTo>
                    <a:pt x="963" y="336"/>
                  </a:lnTo>
                  <a:cubicBezTo>
                    <a:pt x="967" y="337"/>
                    <a:pt x="969" y="342"/>
                    <a:pt x="968" y="346"/>
                  </a:cubicBezTo>
                  <a:cubicBezTo>
                    <a:pt x="966" y="350"/>
                    <a:pt x="962" y="352"/>
                    <a:pt x="958" y="351"/>
                  </a:cubicBezTo>
                  <a:close/>
                  <a:moveTo>
                    <a:pt x="867" y="319"/>
                  </a:moveTo>
                  <a:lnTo>
                    <a:pt x="822" y="303"/>
                  </a:lnTo>
                  <a:cubicBezTo>
                    <a:pt x="818" y="302"/>
                    <a:pt x="815" y="297"/>
                    <a:pt x="817" y="293"/>
                  </a:cubicBezTo>
                  <a:cubicBezTo>
                    <a:pt x="818" y="289"/>
                    <a:pt x="823" y="287"/>
                    <a:pt x="827" y="288"/>
                  </a:cubicBezTo>
                  <a:lnTo>
                    <a:pt x="872" y="304"/>
                  </a:lnTo>
                  <a:cubicBezTo>
                    <a:pt x="877" y="305"/>
                    <a:pt x="879" y="310"/>
                    <a:pt x="877" y="314"/>
                  </a:cubicBezTo>
                  <a:cubicBezTo>
                    <a:pt x="876" y="318"/>
                    <a:pt x="871" y="320"/>
                    <a:pt x="867" y="319"/>
                  </a:cubicBezTo>
                  <a:close/>
                  <a:moveTo>
                    <a:pt x="777" y="287"/>
                  </a:moveTo>
                  <a:lnTo>
                    <a:pt x="731" y="271"/>
                  </a:lnTo>
                  <a:cubicBezTo>
                    <a:pt x="727" y="270"/>
                    <a:pt x="725" y="265"/>
                    <a:pt x="726" y="261"/>
                  </a:cubicBezTo>
                  <a:cubicBezTo>
                    <a:pt x="728" y="257"/>
                    <a:pt x="732" y="255"/>
                    <a:pt x="737" y="256"/>
                  </a:cubicBezTo>
                  <a:lnTo>
                    <a:pt x="782" y="272"/>
                  </a:lnTo>
                  <a:cubicBezTo>
                    <a:pt x="786" y="274"/>
                    <a:pt x="788" y="278"/>
                    <a:pt x="787" y="282"/>
                  </a:cubicBezTo>
                  <a:cubicBezTo>
                    <a:pt x="785" y="286"/>
                    <a:pt x="781" y="289"/>
                    <a:pt x="777" y="287"/>
                  </a:cubicBezTo>
                  <a:close/>
                  <a:moveTo>
                    <a:pt x="686" y="255"/>
                  </a:moveTo>
                  <a:lnTo>
                    <a:pt x="641" y="239"/>
                  </a:lnTo>
                  <a:cubicBezTo>
                    <a:pt x="636" y="238"/>
                    <a:pt x="634" y="233"/>
                    <a:pt x="636" y="229"/>
                  </a:cubicBezTo>
                  <a:cubicBezTo>
                    <a:pt x="637" y="225"/>
                    <a:pt x="642" y="223"/>
                    <a:pt x="646" y="224"/>
                  </a:cubicBezTo>
                  <a:lnTo>
                    <a:pt x="691" y="240"/>
                  </a:lnTo>
                  <a:cubicBezTo>
                    <a:pt x="695" y="242"/>
                    <a:pt x="698" y="246"/>
                    <a:pt x="696" y="250"/>
                  </a:cubicBezTo>
                  <a:cubicBezTo>
                    <a:pt x="695" y="255"/>
                    <a:pt x="690" y="257"/>
                    <a:pt x="686" y="255"/>
                  </a:cubicBezTo>
                  <a:close/>
                  <a:moveTo>
                    <a:pt x="595" y="223"/>
                  </a:moveTo>
                  <a:lnTo>
                    <a:pt x="550" y="208"/>
                  </a:lnTo>
                  <a:cubicBezTo>
                    <a:pt x="546" y="206"/>
                    <a:pt x="544" y="202"/>
                    <a:pt x="545" y="197"/>
                  </a:cubicBezTo>
                  <a:cubicBezTo>
                    <a:pt x="547" y="193"/>
                    <a:pt x="551" y="191"/>
                    <a:pt x="555" y="192"/>
                  </a:cubicBezTo>
                  <a:lnTo>
                    <a:pt x="601" y="208"/>
                  </a:lnTo>
                  <a:cubicBezTo>
                    <a:pt x="605" y="210"/>
                    <a:pt x="607" y="214"/>
                    <a:pt x="606" y="219"/>
                  </a:cubicBezTo>
                  <a:cubicBezTo>
                    <a:pt x="604" y="223"/>
                    <a:pt x="600" y="225"/>
                    <a:pt x="595" y="223"/>
                  </a:cubicBezTo>
                  <a:close/>
                  <a:moveTo>
                    <a:pt x="505" y="192"/>
                  </a:moveTo>
                  <a:lnTo>
                    <a:pt x="460" y="176"/>
                  </a:lnTo>
                  <a:cubicBezTo>
                    <a:pt x="455" y="174"/>
                    <a:pt x="453" y="170"/>
                    <a:pt x="455" y="166"/>
                  </a:cubicBezTo>
                  <a:cubicBezTo>
                    <a:pt x="456" y="161"/>
                    <a:pt x="461" y="159"/>
                    <a:pt x="465" y="161"/>
                  </a:cubicBezTo>
                  <a:lnTo>
                    <a:pt x="510" y="177"/>
                  </a:lnTo>
                  <a:cubicBezTo>
                    <a:pt x="514" y="178"/>
                    <a:pt x="516" y="183"/>
                    <a:pt x="515" y="187"/>
                  </a:cubicBezTo>
                  <a:cubicBezTo>
                    <a:pt x="514" y="191"/>
                    <a:pt x="509" y="193"/>
                    <a:pt x="505" y="192"/>
                  </a:cubicBezTo>
                  <a:close/>
                  <a:moveTo>
                    <a:pt x="414" y="160"/>
                  </a:moveTo>
                  <a:lnTo>
                    <a:pt x="369" y="144"/>
                  </a:lnTo>
                  <a:cubicBezTo>
                    <a:pt x="365" y="142"/>
                    <a:pt x="363" y="138"/>
                    <a:pt x="364" y="134"/>
                  </a:cubicBezTo>
                  <a:cubicBezTo>
                    <a:pt x="366" y="130"/>
                    <a:pt x="370" y="127"/>
                    <a:pt x="374" y="129"/>
                  </a:cubicBezTo>
                  <a:lnTo>
                    <a:pt x="420" y="145"/>
                  </a:lnTo>
                  <a:cubicBezTo>
                    <a:pt x="424" y="146"/>
                    <a:pt x="426" y="151"/>
                    <a:pt x="424" y="155"/>
                  </a:cubicBezTo>
                  <a:cubicBezTo>
                    <a:pt x="423" y="159"/>
                    <a:pt x="418" y="161"/>
                    <a:pt x="414" y="160"/>
                  </a:cubicBezTo>
                  <a:close/>
                  <a:moveTo>
                    <a:pt x="324" y="128"/>
                  </a:moveTo>
                  <a:lnTo>
                    <a:pt x="278" y="112"/>
                  </a:lnTo>
                  <a:cubicBezTo>
                    <a:pt x="274" y="111"/>
                    <a:pt x="272" y="106"/>
                    <a:pt x="273" y="102"/>
                  </a:cubicBezTo>
                  <a:cubicBezTo>
                    <a:pt x="275" y="98"/>
                    <a:pt x="280" y="96"/>
                    <a:pt x="284" y="97"/>
                  </a:cubicBezTo>
                  <a:lnTo>
                    <a:pt x="329" y="113"/>
                  </a:lnTo>
                  <a:cubicBezTo>
                    <a:pt x="333" y="114"/>
                    <a:pt x="335" y="119"/>
                    <a:pt x="334" y="123"/>
                  </a:cubicBezTo>
                  <a:cubicBezTo>
                    <a:pt x="332" y="127"/>
                    <a:pt x="328" y="129"/>
                    <a:pt x="324" y="128"/>
                  </a:cubicBezTo>
                  <a:close/>
                  <a:moveTo>
                    <a:pt x="233" y="96"/>
                  </a:moveTo>
                  <a:lnTo>
                    <a:pt x="188" y="80"/>
                  </a:lnTo>
                  <a:cubicBezTo>
                    <a:pt x="184" y="79"/>
                    <a:pt x="181" y="74"/>
                    <a:pt x="183" y="70"/>
                  </a:cubicBezTo>
                  <a:cubicBezTo>
                    <a:pt x="184" y="66"/>
                    <a:pt x="189" y="64"/>
                    <a:pt x="193" y="65"/>
                  </a:cubicBezTo>
                  <a:lnTo>
                    <a:pt x="238" y="81"/>
                  </a:lnTo>
                  <a:cubicBezTo>
                    <a:pt x="243" y="83"/>
                    <a:pt x="245" y="87"/>
                    <a:pt x="243" y="91"/>
                  </a:cubicBezTo>
                  <a:cubicBezTo>
                    <a:pt x="242" y="95"/>
                    <a:pt x="237" y="98"/>
                    <a:pt x="233" y="96"/>
                  </a:cubicBezTo>
                  <a:close/>
                  <a:moveTo>
                    <a:pt x="143" y="64"/>
                  </a:moveTo>
                  <a:lnTo>
                    <a:pt x="97" y="48"/>
                  </a:lnTo>
                  <a:cubicBezTo>
                    <a:pt x="93" y="47"/>
                    <a:pt x="91" y="42"/>
                    <a:pt x="92" y="38"/>
                  </a:cubicBezTo>
                  <a:cubicBezTo>
                    <a:pt x="94" y="34"/>
                    <a:pt x="98" y="32"/>
                    <a:pt x="103" y="33"/>
                  </a:cubicBezTo>
                  <a:lnTo>
                    <a:pt x="148" y="49"/>
                  </a:lnTo>
                  <a:cubicBezTo>
                    <a:pt x="152" y="51"/>
                    <a:pt x="154" y="55"/>
                    <a:pt x="153" y="59"/>
                  </a:cubicBezTo>
                  <a:cubicBezTo>
                    <a:pt x="151" y="64"/>
                    <a:pt x="147" y="66"/>
                    <a:pt x="143" y="64"/>
                  </a:cubicBezTo>
                  <a:close/>
                  <a:moveTo>
                    <a:pt x="52" y="33"/>
                  </a:moveTo>
                  <a:lnTo>
                    <a:pt x="7" y="17"/>
                  </a:lnTo>
                  <a:cubicBezTo>
                    <a:pt x="3" y="15"/>
                    <a:pt x="0" y="11"/>
                    <a:pt x="2" y="6"/>
                  </a:cubicBezTo>
                  <a:cubicBezTo>
                    <a:pt x="3" y="2"/>
                    <a:pt x="8" y="0"/>
                    <a:pt x="12" y="2"/>
                  </a:cubicBezTo>
                  <a:lnTo>
                    <a:pt x="57" y="17"/>
                  </a:lnTo>
                  <a:cubicBezTo>
                    <a:pt x="61" y="19"/>
                    <a:pt x="64" y="23"/>
                    <a:pt x="62" y="28"/>
                  </a:cubicBezTo>
                  <a:cubicBezTo>
                    <a:pt x="61" y="32"/>
                    <a:pt x="56" y="34"/>
                    <a:pt x="52" y="33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grpSp>
          <p:nvGrpSpPr>
            <p:cNvPr id="21" name="Группа 20"/>
            <p:cNvGrpSpPr/>
            <p:nvPr/>
          </p:nvGrpSpPr>
          <p:grpSpPr>
            <a:xfrm>
              <a:off x="9879158" y="4877195"/>
              <a:ext cx="284653" cy="478164"/>
              <a:chOff x="9642914" y="3624748"/>
              <a:chExt cx="284653" cy="478164"/>
            </a:xfrm>
          </p:grpSpPr>
          <p:sp>
            <p:nvSpPr>
              <p:cNvPr id="27" name="Freeform 263">
                <a:extLst>
                  <a:ext uri="{FF2B5EF4-FFF2-40B4-BE49-F238E27FC236}">
                    <a16:creationId xmlns:a16="http://schemas.microsoft.com/office/drawing/2014/main" id="{F38D6F4A-2774-48D3-BD8F-A47C7CC4B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5717" y="3624748"/>
                <a:ext cx="280448" cy="478164"/>
              </a:xfrm>
              <a:custGeom>
                <a:avLst/>
                <a:gdLst>
                  <a:gd name="T0" fmla="*/ 0 w 400"/>
                  <a:gd name="T1" fmla="*/ 227 h 682"/>
                  <a:gd name="T2" fmla="*/ 0 w 400"/>
                  <a:gd name="T3" fmla="*/ 682 h 682"/>
                  <a:gd name="T4" fmla="*/ 400 w 400"/>
                  <a:gd name="T5" fmla="*/ 451 h 682"/>
                  <a:gd name="T6" fmla="*/ 398 w 400"/>
                  <a:gd name="T7" fmla="*/ 0 h 682"/>
                  <a:gd name="T8" fmla="*/ 0 w 400"/>
                  <a:gd name="T9" fmla="*/ 227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682">
                    <a:moveTo>
                      <a:pt x="0" y="227"/>
                    </a:moveTo>
                    <a:lnTo>
                      <a:pt x="0" y="682"/>
                    </a:lnTo>
                    <a:lnTo>
                      <a:pt x="400" y="451"/>
                    </a:lnTo>
                    <a:lnTo>
                      <a:pt x="398" y="0"/>
                    </a:lnTo>
                    <a:lnTo>
                      <a:pt x="0" y="22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8" name="Line 265">
                <a:extLst>
                  <a:ext uri="{FF2B5EF4-FFF2-40B4-BE49-F238E27FC236}">
                    <a16:creationId xmlns:a16="http://schemas.microsoft.com/office/drawing/2014/main" id="{2D0D045B-047A-4F40-A249-33AE2D0D62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84539" y="3703974"/>
                <a:ext cx="0" cy="314102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9" name="Line 266">
                <a:extLst>
                  <a:ext uri="{FF2B5EF4-FFF2-40B4-BE49-F238E27FC236}">
                    <a16:creationId xmlns:a16="http://schemas.microsoft.com/office/drawing/2014/main" id="{6148A561-4AC5-4B42-B464-E3F4B22AC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645717" y="3781097"/>
                <a:ext cx="281850" cy="162660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30" name="Freeform 239">
                <a:extLst>
                  <a:ext uri="{FF2B5EF4-FFF2-40B4-BE49-F238E27FC236}">
                    <a16:creationId xmlns:a16="http://schemas.microsoft.com/office/drawing/2014/main" id="{7B297564-A4E2-45E9-9B6C-B25C45CBE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2914" y="3705600"/>
                <a:ext cx="138121" cy="239082"/>
              </a:xfrm>
              <a:custGeom>
                <a:avLst/>
                <a:gdLst>
                  <a:gd name="T0" fmla="*/ 0 w 197"/>
                  <a:gd name="T1" fmla="*/ 114 h 341"/>
                  <a:gd name="T2" fmla="*/ 197 w 197"/>
                  <a:gd name="T3" fmla="*/ 0 h 341"/>
                  <a:gd name="T4" fmla="*/ 197 w 197"/>
                  <a:gd name="T5" fmla="*/ 227 h 341"/>
                  <a:gd name="T6" fmla="*/ 0 w 197"/>
                  <a:gd name="T7" fmla="*/ 341 h 341"/>
                  <a:gd name="T8" fmla="*/ 0 w 197"/>
                  <a:gd name="T9" fmla="*/ 11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341">
                    <a:moveTo>
                      <a:pt x="0" y="114"/>
                    </a:moveTo>
                    <a:lnTo>
                      <a:pt x="197" y="0"/>
                    </a:lnTo>
                    <a:lnTo>
                      <a:pt x="197" y="227"/>
                    </a:lnTo>
                    <a:lnTo>
                      <a:pt x="0" y="341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chemeClr val="tx1">
                  <a:lumMod val="40000"/>
                  <a:lumOff val="6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</p:grpSp>
        <p:sp>
          <p:nvSpPr>
            <p:cNvPr id="22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226" y="5050529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3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9243" y="4871584"/>
              <a:ext cx="574567" cy="189721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4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3225" y="5267682"/>
              <a:ext cx="417919" cy="86876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5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463745" y="5042255"/>
              <a:ext cx="414012" cy="82550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6" name="Line 233">
              <a:extLst>
                <a:ext uri="{FF2B5EF4-FFF2-40B4-BE49-F238E27FC236}">
                  <a16:creationId xmlns:a16="http://schemas.microsoft.com/office/drawing/2014/main" id="{D1653D77-B190-437F-8B09-B5701AFBA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4591" y="4791522"/>
              <a:ext cx="1459664" cy="249939"/>
            </a:xfrm>
            <a:prstGeom prst="line">
              <a:avLst/>
            </a:prstGeom>
            <a:noFill/>
            <a:ln w="12700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74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DeconvNet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64022" y="1119500"/>
            <a:ext cx="10789778" cy="5057463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энкодера </a:t>
            </a:r>
            <a:r>
              <a:rPr lang="ru-RU" sz="2400">
                <a:solidFill>
                  <a:schemeClr val="bg1"/>
                </a:solidFill>
              </a:rPr>
              <a:t>признаков заключается в выделение релевантных признаков во входных данных. </a:t>
            </a:r>
            <a:endParaRPr/>
          </a:p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декодера </a:t>
            </a:r>
            <a:r>
              <a:rPr lang="ru-RU" sz="2400">
                <a:solidFill>
                  <a:schemeClr val="bg1"/>
                </a:solidFill>
              </a:rPr>
              <a:t>заключается в восстановлении из выделенных признаков т.н. маски целевого класса (силуэт или контур соответствующего объекта или сцены). 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640737" y="2995901"/>
            <a:ext cx="7029310" cy="3507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564022" y="1152075"/>
            <a:ext cx="10699335" cy="7217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564022" y="1866249"/>
            <a:ext cx="10699335" cy="10905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713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DeconvNet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393700" y="1119500"/>
            <a:ext cx="11430000" cy="5340415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Число выходных карт признаков (выходных каналов) сети должно соответствовать числу классов на которые должно быть поделено (сегментировано) изображение.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Решение о том, к кому классу принимается путем использования операции softmax между всеми каналами по каждому пикселю.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Таким образом, каждый выходной канал содержит силуэт соответствующий одному целевому классу.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7121" y="3426864"/>
            <a:ext cx="6460420" cy="3223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746332" y="2699111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001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SegNet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08933" y="1017070"/>
            <a:ext cx="10789778" cy="43101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Сегментация работает лучше, если есть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ru-RU" sz="2400" dirty="0">
                <a:solidFill>
                  <a:schemeClr val="bg1"/>
                </a:solidFill>
              </a:rPr>
              <a:t> проводить </a:t>
            </a:r>
            <a:r>
              <a:rPr lang="en-US" sz="2400" dirty="0">
                <a:solidFill>
                  <a:schemeClr val="bg1"/>
                </a:solidFill>
              </a:rPr>
              <a:t>c </a:t>
            </a:r>
            <a:r>
              <a:rPr lang="ru-RU" sz="2400" dirty="0">
                <a:solidFill>
                  <a:schemeClr val="bg1"/>
                </a:solidFill>
              </a:rPr>
              <a:t>учетом позиции </a:t>
            </a:r>
            <a:r>
              <a:rPr lang="en-US" sz="2400" dirty="0" err="1">
                <a:solidFill>
                  <a:schemeClr val="bg1"/>
                </a:solidFill>
              </a:rPr>
              <a:t>maxpooling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из </a:t>
            </a:r>
            <a:r>
              <a:rPr lang="ru-RU" sz="2400" dirty="0" err="1">
                <a:solidFill>
                  <a:schemeClr val="bg1"/>
                </a:solidFill>
              </a:rPr>
              <a:t>энокодера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pooling</a:t>
            </a:r>
            <a:r>
              <a:rPr lang="ru-RU" sz="2400" dirty="0">
                <a:solidFill>
                  <a:schemeClr val="bg1"/>
                </a:solidFill>
              </a:rPr>
              <a:t> приводит к потери информации, 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Особенно это важно в случае малоразмерных объектов и границ объектов.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классификации – </a:t>
            </a:r>
            <a:r>
              <a:rPr lang="ru-RU"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- это не проблема, 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сегментации метод сжатия/</a:t>
            </a:r>
            <a:r>
              <a:rPr lang="ru-RU" sz="2000" dirty="0" err="1">
                <a:solidFill>
                  <a:schemeClr val="bg1"/>
                </a:solidFill>
              </a:rPr>
              <a:t>равертывания</a:t>
            </a:r>
            <a:r>
              <a:rPr lang="ru-RU" sz="2000" dirty="0">
                <a:solidFill>
                  <a:schemeClr val="bg1"/>
                </a:solidFill>
              </a:rPr>
              <a:t>  играет роль.</a:t>
            </a:r>
            <a:endParaRPr dirty="0"/>
          </a:p>
          <a:p>
            <a:pPr lvl="1">
              <a:defRPr/>
            </a:pPr>
            <a:endParaRPr lang="ru-RU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655237" y="3232446"/>
            <a:ext cx="6428658" cy="3276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 bwMode="auto">
          <a:xfrm>
            <a:off x="208933" y="3429000"/>
            <a:ext cx="5429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1084343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56040" y="3501007"/>
            <a:ext cx="2952328" cy="216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192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000437"/>
            <a:ext cx="11159549" cy="50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b="1" u="sng" dirty="0">
                <a:solidFill>
                  <a:schemeClr val="bg1"/>
                </a:solidFill>
              </a:rPr>
              <a:t>Особенность архитектуры </a:t>
            </a:r>
            <a:r>
              <a:rPr lang="en-US" sz="2400" b="1" u="sng" dirty="0">
                <a:solidFill>
                  <a:schemeClr val="bg1"/>
                </a:solidFill>
              </a:rPr>
              <a:t>-</a:t>
            </a:r>
            <a:r>
              <a:rPr lang="ru-RU" sz="2400" b="1" u="sng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использование в декодирующей части совмещенных (конкатенация) карт признаков </a:t>
            </a:r>
            <a:r>
              <a:rPr lang="ru-RU" sz="2400" dirty="0" err="1">
                <a:solidFill>
                  <a:schemeClr val="bg1"/>
                </a:solidFill>
              </a:rPr>
              <a:t>энкодера</a:t>
            </a:r>
            <a:r>
              <a:rPr lang="ru-RU" sz="2400" dirty="0">
                <a:solidFill>
                  <a:schemeClr val="bg1"/>
                </a:solidFill>
              </a:rPr>
              <a:t> и декодера. </a:t>
            </a:r>
            <a:endParaRPr dirty="0"/>
          </a:p>
          <a:p>
            <a:pPr lvl="1">
              <a:defRPr/>
            </a:pPr>
            <a:r>
              <a:rPr lang="ru-RU" sz="2000" dirty="0">
                <a:solidFill>
                  <a:schemeClr val="bg1"/>
                </a:solidFill>
              </a:rPr>
              <a:t>То есть повышение информативности декодирования за счет информации из </a:t>
            </a:r>
            <a:r>
              <a:rPr lang="ru-RU" sz="2000" dirty="0" err="1">
                <a:solidFill>
                  <a:schemeClr val="bg1"/>
                </a:solidFill>
              </a:rPr>
              <a:t>энкодера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 b="1" dirty="0">
                <a:solidFill>
                  <a:schemeClr val="bg1"/>
                </a:solidFill>
              </a:rPr>
              <a:t>Подход позволил существенно увеличить точность особенно в случае малоразмерных деталей изображения.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Изначально архитектура U-Net была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предложена для решения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медицинских задач, но в настоящее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время архитектура является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одной из наиболее популярных.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В литературе предложено большое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количество архитектур на базе </a:t>
            </a:r>
            <a:r>
              <a:rPr lang="en-US" sz="2400" dirty="0">
                <a:solidFill>
                  <a:schemeClr val="bg1"/>
                </a:solidFill>
              </a:rPr>
              <a:t>U-Net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81431" y="2845525"/>
            <a:ext cx="6074188" cy="3764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498504" y="1027058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2117772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10" y="1045244"/>
            <a:ext cx="11185806" cy="559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19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000437"/>
            <a:ext cx="11159549" cy="50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b="1" u="sng">
                <a:solidFill>
                  <a:schemeClr val="bg1"/>
                </a:solidFill>
              </a:rPr>
              <a:t>Особенность архитектуры </a:t>
            </a:r>
            <a:r>
              <a:rPr lang="en-US" sz="2400" b="1" u="sng">
                <a:solidFill>
                  <a:schemeClr val="bg1"/>
                </a:solidFill>
              </a:rPr>
              <a:t>-</a:t>
            </a:r>
            <a:r>
              <a:rPr lang="ru-RU" sz="2400" b="1" u="sng">
                <a:solidFill>
                  <a:schemeClr val="bg1"/>
                </a:solidFill>
              </a:rPr>
              <a:t> </a:t>
            </a:r>
            <a:r>
              <a:rPr lang="ru-RU" sz="2400">
                <a:solidFill>
                  <a:schemeClr val="bg1"/>
                </a:solidFill>
              </a:rPr>
              <a:t>использование в декодирующей части совмещенных (конкатенация) карт признаков энкодера и декодера. </a:t>
            </a:r>
            <a:endParaRPr/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То есть повышение информативности декодирования за счет информации из энкодера.</a:t>
            </a:r>
            <a:endParaRPr lang="en-US" sz="200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 b="1">
                <a:solidFill>
                  <a:schemeClr val="bg1"/>
                </a:solidFill>
              </a:rPr>
              <a:t>Подход позволил существенно увеличить точность особенно в случае малоразмерных деталей изображения. 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Изначально архитектура U-Net была</a:t>
            </a:r>
            <a:r>
              <a:rPr lang="en-US" sz="2400">
                <a:solidFill>
                  <a:schemeClr val="bg1"/>
                </a:solidFill>
              </a:rPr>
              <a:t>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предложена для решения 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медицинских задач, но в настоящее</a:t>
            </a:r>
            <a:r>
              <a:rPr lang="en-US" sz="2400">
                <a:solidFill>
                  <a:schemeClr val="bg1"/>
                </a:solidFill>
              </a:rPr>
              <a:t>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время архитектура является 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одной из наиболее популярных. 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В литературе предложено большое </a:t>
            </a:r>
            <a:br>
              <a:rPr lang="ru-RU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количество архитектур на базе </a:t>
            </a:r>
            <a:r>
              <a:rPr lang="en-US" sz="2400">
                <a:solidFill>
                  <a:schemeClr val="bg1"/>
                </a:solidFill>
              </a:rPr>
              <a:t>U-Net</a:t>
            </a:r>
            <a:endParaRPr lang="ru-RU" sz="240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81431" y="2845525"/>
            <a:ext cx="6074188" cy="3764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498504" y="1027058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2117772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34" y="2996951"/>
            <a:ext cx="6484858" cy="324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08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FC-DenseNet  (TIRAMISU)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280161"/>
            <a:ext cx="5863649" cy="523972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Цель: оптимизация архитектуры </a:t>
            </a:r>
            <a:r>
              <a:rPr lang="en-US" sz="2400">
                <a:solidFill>
                  <a:schemeClr val="bg1"/>
                </a:solidFill>
              </a:rPr>
              <a:t>U-Net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Понижение числа переносов признаков из декодера в энкодер</a:t>
            </a:r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Сокращение числа параметров</a:t>
            </a:r>
            <a:endParaRPr/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Сохранение информации за счет архитектуры </a:t>
            </a:r>
            <a:r>
              <a:rPr lang="en-US" sz="2000">
                <a:solidFill>
                  <a:schemeClr val="bg1"/>
                </a:solidFill>
              </a:rPr>
              <a:t>DenseBlock</a:t>
            </a:r>
            <a:endParaRPr lang="ru-RU" sz="200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Структура </a:t>
            </a:r>
            <a:r>
              <a:rPr lang="en-US" sz="2400">
                <a:solidFill>
                  <a:schemeClr val="bg1"/>
                </a:solidFill>
              </a:rPr>
              <a:t>DenseBlock </a:t>
            </a:r>
            <a:r>
              <a:rPr lang="ru-RU" sz="2400">
                <a:solidFill>
                  <a:schemeClr val="bg1"/>
                </a:solidFill>
              </a:rPr>
              <a:t>(число </a:t>
            </a:r>
            <a:r>
              <a:rPr lang="en-US" sz="2400">
                <a:solidFill>
                  <a:schemeClr val="bg1"/>
                </a:solidFill>
              </a:rPr>
              <a:t>layer) </a:t>
            </a:r>
            <a:r>
              <a:rPr lang="ru-RU" sz="2400">
                <a:solidFill>
                  <a:schemeClr val="bg1"/>
                </a:solidFill>
              </a:rPr>
              <a:t>может меняться.</a:t>
            </a:r>
            <a:endParaRPr lang="en-US" sz="240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Структура </a:t>
            </a:r>
            <a:r>
              <a:rPr lang="en-US" sz="2000">
                <a:solidFill>
                  <a:schemeClr val="bg1"/>
                </a:solidFill>
              </a:rPr>
              <a:t>DenseBlock</a:t>
            </a:r>
            <a:r>
              <a:rPr lang="ru-RU" sz="2000">
                <a:solidFill>
                  <a:schemeClr val="bg1"/>
                </a:solidFill>
              </a:rPr>
              <a:t> упрощена по сравнению с оригинальной статьей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Предложено несколько вариантов архитектуры с 56, 67 и 103 слоями</a:t>
            </a:r>
            <a:endParaRPr/>
          </a:p>
          <a:p>
            <a:pPr lvl="1">
              <a:defRPr/>
            </a:pPr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9" name="Объект 2"/>
          <p:cNvSpPr txBox="1"/>
          <p:nvPr/>
        </p:nvSpPr>
        <p:spPr bwMode="auto">
          <a:xfrm>
            <a:off x="194250" y="1129124"/>
            <a:ext cx="5629033" cy="1094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096000" y="1683352"/>
            <a:ext cx="5913572" cy="4337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400939" y="1757734"/>
            <a:ext cx="5589663" cy="16947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AutoShape 2" descr="Reading: UNet 3+ — A Full-Scale Connected UNet (Medical Image Segmentation)  | by Sik-Ho Tsang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79" y="2162467"/>
            <a:ext cx="11674011" cy="442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3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1832</TotalTime>
  <Words>4927</Words>
  <Application>Microsoft Office PowerPoint</Application>
  <PresentationFormat>Широкоэкранный</PresentationFormat>
  <Paragraphs>811</Paragraphs>
  <Slides>113</Slides>
  <Notes>0</Notes>
  <HiddenSlides>15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113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charter</vt:lpstr>
      <vt:lpstr>charter</vt:lpstr>
      <vt:lpstr>Mont Regular</vt:lpstr>
      <vt:lpstr>Times New Roman</vt:lpstr>
      <vt:lpstr>Тема Office</vt:lpstr>
      <vt:lpstr>1_Тема Office</vt:lpstr>
      <vt:lpstr>2_Тема Office</vt:lpstr>
      <vt:lpstr>Презентация PowerPoint</vt:lpstr>
      <vt:lpstr>Задачи компьютерного зрения</vt:lpstr>
      <vt:lpstr>Особенности семантической сегментации</vt:lpstr>
      <vt:lpstr>Особенности функции потерь</vt:lpstr>
      <vt:lpstr>Функция потерь  межканальная классификация</vt:lpstr>
      <vt:lpstr>Функция потерь  межканальная классификация</vt:lpstr>
      <vt:lpstr>Функция потерь  межканальная классификация</vt:lpstr>
      <vt:lpstr>Методы повышающей интерполяции</vt:lpstr>
      <vt:lpstr>Билинейная интерполяция</vt:lpstr>
      <vt:lpstr>Билинейная интерполяция</vt:lpstr>
      <vt:lpstr>Транспонированная свертка</vt:lpstr>
      <vt:lpstr>Транспонированная свертка</vt:lpstr>
      <vt:lpstr>Свертка высокого разрешения</vt:lpstr>
      <vt:lpstr>Свертка высокого разрешения</vt:lpstr>
      <vt:lpstr>Задача сегментации – deep learning FCN</vt:lpstr>
      <vt:lpstr>Архитектура сегментации DeconvNet</vt:lpstr>
      <vt:lpstr>Сегментация DeconvNet</vt:lpstr>
      <vt:lpstr>Сегментация DeconvNet</vt:lpstr>
      <vt:lpstr>Сегментация SegNet</vt:lpstr>
      <vt:lpstr>Сегментация U-Net</vt:lpstr>
      <vt:lpstr>Сегментация U-Net</vt:lpstr>
      <vt:lpstr>Сегментация FC-DenseNet  (TIRAMISU)</vt:lpstr>
      <vt:lpstr>Сегментация Dilated Convolution</vt:lpstr>
      <vt:lpstr>Сегментация Dilated Convolution</vt:lpstr>
      <vt:lpstr>Сегментация Dilated Convolution</vt:lpstr>
      <vt:lpstr>Сегментация DilatedNet</vt:lpstr>
      <vt:lpstr>Сегментация DeepLab</vt:lpstr>
      <vt:lpstr>Сегментация DeepLab</vt:lpstr>
      <vt:lpstr>Сегментация DeepLab</vt:lpstr>
      <vt:lpstr>Сегментация DeepLab V2</vt:lpstr>
      <vt:lpstr>Сегментация PSPNet</vt:lpstr>
      <vt:lpstr>Сегментация DeepLab V3</vt:lpstr>
      <vt:lpstr>Сегментация DeepLab V3+</vt:lpstr>
      <vt:lpstr>Сегментация DeepLab V3+</vt:lpstr>
      <vt:lpstr>Сегментация SegFormer</vt:lpstr>
      <vt:lpstr>Презентация PowerPoint</vt:lpstr>
      <vt:lpstr>Архитектура сегментации DeconvNet</vt:lpstr>
      <vt:lpstr>Сегментация DeconvNet</vt:lpstr>
      <vt:lpstr>Сегментация DeconvNet</vt:lpstr>
      <vt:lpstr>Сегментация SegNet</vt:lpstr>
      <vt:lpstr>Сегментация U-Net</vt:lpstr>
      <vt:lpstr>Сегментация U-Net</vt:lpstr>
      <vt:lpstr>Сегментация FC-DenseNet  (TIRAMISU)</vt:lpstr>
      <vt:lpstr>Презентация PowerPoint</vt:lpstr>
      <vt:lpstr>Сегментация Dilated Convolution</vt:lpstr>
      <vt:lpstr>Сегментация Dilated Convolution</vt:lpstr>
      <vt:lpstr>Сегментация Dilated Convolution</vt:lpstr>
      <vt:lpstr>Сегментация DilatedNet</vt:lpstr>
      <vt:lpstr>Сегментация DeepLab</vt:lpstr>
      <vt:lpstr>Сегментация DeepLab</vt:lpstr>
      <vt:lpstr>Сегментация DeepLab</vt:lpstr>
      <vt:lpstr>Сегментация DeepLab V2</vt:lpstr>
      <vt:lpstr>Сегментация PSPNet</vt:lpstr>
      <vt:lpstr>Сегментация DeepLab V3</vt:lpstr>
      <vt:lpstr>Сегментация DeepLab V3+</vt:lpstr>
      <vt:lpstr>Сегментация DeepLab V3+</vt:lpstr>
      <vt:lpstr>Презентация PowerPoint</vt:lpstr>
      <vt:lpstr>Задачи компьютерного зрения</vt:lpstr>
      <vt:lpstr>Особенности семантической сегментации</vt:lpstr>
      <vt:lpstr>Особенности функции потерь</vt:lpstr>
      <vt:lpstr>Функция потерь  межканальная классификация</vt:lpstr>
      <vt:lpstr>Функция потерь  межканальная классификация</vt:lpstr>
      <vt:lpstr>Функция потерь  межканальная классификация</vt:lpstr>
      <vt:lpstr>Методы повышающей интерполяции</vt:lpstr>
      <vt:lpstr>Билинейная интерполяция</vt:lpstr>
      <vt:lpstr>Билинейная интерполяция</vt:lpstr>
      <vt:lpstr>Транспонированная свертка</vt:lpstr>
      <vt:lpstr>Транспонированная свертка</vt:lpstr>
      <vt:lpstr>Свертка высокого разрешения</vt:lpstr>
      <vt:lpstr>Свертка высокого разрешения</vt:lpstr>
      <vt:lpstr>Задача сегментации – deep learning FCN</vt:lpstr>
      <vt:lpstr>Архитектура сегментации DeconvNet</vt:lpstr>
      <vt:lpstr>Сегментация DeconvNet</vt:lpstr>
      <vt:lpstr>Сегментация DeconvNet</vt:lpstr>
      <vt:lpstr>Сегментация SegNet</vt:lpstr>
      <vt:lpstr>Сегментация U-Net</vt:lpstr>
      <vt:lpstr>Сегментация U-Net</vt:lpstr>
      <vt:lpstr>Сегментация FC-DenseNet  (TIRAMISU)</vt:lpstr>
      <vt:lpstr>Сегментация Dilated Convolution</vt:lpstr>
      <vt:lpstr>Сегментация Dilated Convolution</vt:lpstr>
      <vt:lpstr>Сегментация Dilated Convolution</vt:lpstr>
      <vt:lpstr>Сегментация DilatedNet</vt:lpstr>
      <vt:lpstr>Сегментация DeepLab</vt:lpstr>
      <vt:lpstr>Сегментация DeepLab</vt:lpstr>
      <vt:lpstr>Сегментация DeepLab</vt:lpstr>
      <vt:lpstr>Сегментация DeepLab V2</vt:lpstr>
      <vt:lpstr>Сегментация PSPNet</vt:lpstr>
      <vt:lpstr>Сегментация DeepLab V3</vt:lpstr>
      <vt:lpstr>Сегментация DeepLab V3+</vt:lpstr>
      <vt:lpstr>Сегментация DeepLab V3+</vt:lpstr>
      <vt:lpstr>Сегментация SegFormer</vt:lpstr>
      <vt:lpstr>Презентация PowerPoint</vt:lpstr>
      <vt:lpstr>Архитектура сегментации DeconvNet</vt:lpstr>
      <vt:lpstr>Сегментация DeconvNet</vt:lpstr>
      <vt:lpstr>Сегментация DeconvNet</vt:lpstr>
      <vt:lpstr>Сегментация SegNet</vt:lpstr>
      <vt:lpstr>Сегментация U-Net</vt:lpstr>
      <vt:lpstr>Сегментация U-Net</vt:lpstr>
      <vt:lpstr>Сегментация FC-DenseNet  (TIRAMISU)</vt:lpstr>
      <vt:lpstr>Базовые вопросы</vt:lpstr>
      <vt:lpstr>Базовые вопросы</vt:lpstr>
      <vt:lpstr>Базовые вопросы</vt:lpstr>
      <vt:lpstr>Вопросы повышенной сложности</vt:lpstr>
      <vt:lpstr>Вопросы повышенной сложности</vt:lpstr>
      <vt:lpstr>Вопросы повышенной сложности</vt:lpstr>
      <vt:lpstr>Сегментация DeepLab</vt:lpstr>
      <vt:lpstr>Сегментация DilatedNet</vt:lpstr>
      <vt:lpstr>Деформированная свертка</vt:lpstr>
      <vt:lpstr>Сегментация DeepLab</vt:lpstr>
      <vt:lpstr>Сегментация DeepLabV2</vt:lpstr>
      <vt:lpstr>Сегментация DeepLabV3</vt:lpstr>
      <vt:lpstr>Сегментация DeepLabV3+</vt:lpstr>
      <vt:lpstr>Иерархическая сегмтенация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семантической сегментации</dc:title>
  <dc:creator>Ронкин Михаил Владимирович</dc:creator>
  <cp:lastModifiedBy>Ронкин Михаил Владимирович</cp:lastModifiedBy>
  <cp:revision>120</cp:revision>
  <dcterms:created xsi:type="dcterms:W3CDTF">2021-12-17T14:01:26Z</dcterms:created>
  <dcterms:modified xsi:type="dcterms:W3CDTF">2025-07-22T07:45:38Z</dcterms:modified>
</cp:coreProperties>
</file>